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4" r:id="rId7"/>
    <p:sldId id="265" r:id="rId8"/>
    <p:sldId id="267" r:id="rId9"/>
    <p:sldId id="268" r:id="rId10"/>
    <p:sldId id="270" r:id="rId11"/>
    <p:sldId id="275" r:id="rId12"/>
    <p:sldId id="272" r:id="rId13"/>
    <p:sldId id="277" r:id="rId14"/>
    <p:sldId id="279" r:id="rId15"/>
    <p:sldId id="273" r:id="rId16"/>
    <p:sldId id="284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57" autoAdjust="0"/>
  </p:normalViewPr>
  <p:slideViewPr>
    <p:cSldViewPr>
      <p:cViewPr varScale="1">
        <p:scale>
          <a:sx n="77" d="100"/>
          <a:sy n="77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863D1-4D7E-44B1-804C-ED3BF9AB3FFC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FBA7-F955-4D86-87A1-F51280130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FBA7-F955-4D86-87A1-F5128013001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0AE9B-93D1-4C94-988E-6BC00F4D536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D9EA1-B2FE-4570-B0BA-7C06C0858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0AE9B-93D1-4C94-988E-6BC00F4D536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D9EA1-B2FE-4570-B0BA-7C06C0858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0AE9B-93D1-4C94-988E-6BC00F4D536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D9EA1-B2FE-4570-B0BA-7C06C0858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0AE9B-93D1-4C94-988E-6BC00F4D536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D9EA1-B2FE-4570-B0BA-7C06C0858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0AE9B-93D1-4C94-988E-6BC00F4D536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D9EA1-B2FE-4570-B0BA-7C06C0858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0AE9B-93D1-4C94-988E-6BC00F4D536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D9EA1-B2FE-4570-B0BA-7C06C0858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0AE9B-93D1-4C94-988E-6BC00F4D536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D9EA1-B2FE-4570-B0BA-7C06C0858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0AE9B-93D1-4C94-988E-6BC00F4D536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D9EA1-B2FE-4570-B0BA-7C06C0858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0AE9B-93D1-4C94-988E-6BC00F4D536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D9EA1-B2FE-4570-B0BA-7C06C0858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0AE9B-93D1-4C94-988E-6BC00F4D536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D9EA1-B2FE-4570-B0BA-7C06C0858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0AE9B-93D1-4C94-988E-6BC00F4D536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D9EA1-B2FE-4570-B0BA-7C06C0858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5F0AE9B-93D1-4C94-988E-6BC00F4D536F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9D9EA1-B2FE-4570-B0BA-7C06C0858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52928" cy="3172334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836712"/>
            <a:ext cx="7772400" cy="86409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l"/>
            <a:endParaRPr lang="ru-RU" sz="3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Организация и</a:t>
            </a:r>
          </a:p>
          <a:p>
            <a:pPr algn="l"/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руководство самостоятельной </a:t>
            </a:r>
          </a:p>
          <a:p>
            <a:pPr algn="l"/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Работой</a:t>
            </a:r>
          </a:p>
          <a:p>
            <a:pPr algn="l"/>
            <a:endParaRPr lang="ru-RU" sz="3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учащихся </a:t>
            </a:r>
          </a:p>
          <a:p>
            <a:pPr algn="l"/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одно из направлений </a:t>
            </a:r>
            <a:r>
              <a:rPr lang="ru-RU" sz="36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дезадаптации</a:t>
            </a:r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первокурсников</a:t>
            </a:r>
            <a:endParaRPr lang="ru-RU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2808312" cy="3096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620688"/>
            <a:ext cx="8183880" cy="4097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Формы СР </a:t>
            </a:r>
            <a:r>
              <a:rPr lang="ru-RU" dirty="0" smtClean="0"/>
              <a:t>определяются содержанием учебной дисциплины, степенью подготовленности учащихся. Они могут быть тесно связаны с теоретическими курсами и практическими занятиями, иметь учебный, учебно-исследовательский характер. Форму СР определяют преподаватели учебных предметов и дисциплин.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Как активизировать и интенсифицировать самостоятельную работу учащихся?</a:t>
            </a:r>
            <a:endParaRPr lang="ru-RU" sz="5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1.  </a:t>
            </a:r>
            <a:r>
              <a:rPr lang="ru-RU" sz="3300" dirty="0" smtClean="0"/>
              <a:t> Последовательно усложняйте содержание задач самостоятельной учебной деятельности учащихся.</a:t>
            </a:r>
          </a:p>
          <a:p>
            <a:pPr>
              <a:buNone/>
            </a:pPr>
            <a:r>
              <a:rPr lang="ru-RU" sz="3300" dirty="0" smtClean="0"/>
              <a:t>2.   Четко формулируйте цель выполнения заданий.</a:t>
            </a:r>
          </a:p>
          <a:p>
            <a:pPr>
              <a:buNone/>
            </a:pPr>
            <a:r>
              <a:rPr lang="ru-RU" sz="3300" dirty="0" smtClean="0"/>
              <a:t>3.   Для развития </a:t>
            </a:r>
            <a:r>
              <a:rPr lang="ru-RU" sz="3300" dirty="0" err="1" smtClean="0"/>
              <a:t>общеучебных</a:t>
            </a:r>
            <a:r>
              <a:rPr lang="ru-RU" sz="3300" dirty="0" smtClean="0"/>
              <a:t> умений учащихся используйте «планы обобщенного характера», эвристические предписания и другие средства их активного формирования.</a:t>
            </a:r>
          </a:p>
          <a:p>
            <a:pPr>
              <a:buNone/>
            </a:pPr>
            <a:r>
              <a:rPr lang="ru-RU" sz="3300" dirty="0" smtClean="0"/>
              <a:t>4.   Сочетайте контроль с самоконтролем, оценку – с самооценкой учащихся.</a:t>
            </a:r>
          </a:p>
          <a:p>
            <a:pPr>
              <a:buNone/>
            </a:pPr>
            <a:r>
              <a:rPr lang="ru-RU" sz="3300" dirty="0" smtClean="0"/>
              <a:t>5.   </a:t>
            </a:r>
            <a:r>
              <a:rPr lang="ru-RU" sz="3300" u="sng" dirty="0" smtClean="0"/>
              <a:t>Дифференцируйте постановку задач и заданий для самостоятельной работы учащихся.</a:t>
            </a:r>
          </a:p>
          <a:p>
            <a:pPr>
              <a:buNone/>
            </a:pPr>
            <a:r>
              <a:rPr lang="ru-RU" sz="3300" dirty="0" smtClean="0"/>
              <a:t>6.   Гибко сочетайте самостоятельную работу учащихся с другими формами и методами обучения.</a:t>
            </a:r>
          </a:p>
          <a:p>
            <a:pPr>
              <a:buNone/>
            </a:pPr>
            <a:r>
              <a:rPr lang="ru-RU" sz="3300" dirty="0" smtClean="0"/>
              <a:t>7.   Разработайте сквозную программу развития в организации самостоятельной работы: познавательных, организационных, коммуникативных и других умений учащихся.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		</a:t>
            </a:r>
            <a:r>
              <a:rPr lang="ru-RU" sz="11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Критериями оценок результатов самостоятельной работы учащихся являются: </a:t>
            </a:r>
          </a:p>
          <a:p>
            <a:r>
              <a:rPr lang="ru-RU" sz="7400" dirty="0" smtClean="0"/>
              <a:t>уровень освоения учащимися учебного материала; </a:t>
            </a:r>
          </a:p>
          <a:p>
            <a:r>
              <a:rPr lang="ru-RU" sz="7400" dirty="0" smtClean="0"/>
              <a:t> умения учащегося использовать теоретические знания при выполнении практических задач; </a:t>
            </a:r>
          </a:p>
          <a:p>
            <a:r>
              <a:rPr lang="ru-RU" sz="7400" dirty="0" err="1" smtClean="0"/>
              <a:t>сформированность</a:t>
            </a:r>
            <a:r>
              <a:rPr lang="ru-RU" sz="7400" dirty="0" smtClean="0"/>
              <a:t> </a:t>
            </a:r>
            <a:r>
              <a:rPr lang="ru-RU" sz="7400" dirty="0" err="1" smtClean="0"/>
              <a:t>общеучебных</a:t>
            </a:r>
            <a:r>
              <a:rPr lang="ru-RU" sz="7400" dirty="0" smtClean="0"/>
              <a:t> умений и навыков; </a:t>
            </a:r>
          </a:p>
          <a:p>
            <a:r>
              <a:rPr lang="ru-RU" sz="7400" dirty="0" smtClean="0"/>
              <a:t> умения учащегося активно использовать электронные образовательные ресурсы, находить требующуюся информацию, изучать ее и применять на практике; </a:t>
            </a:r>
          </a:p>
          <a:p>
            <a:r>
              <a:rPr lang="ru-RU" sz="7400" dirty="0" smtClean="0"/>
              <a:t>обоснованность и четкость изложения ответа; </a:t>
            </a:r>
          </a:p>
          <a:p>
            <a:r>
              <a:rPr lang="ru-RU" sz="7400" dirty="0" smtClean="0"/>
              <a:t>оформление материала в соответствии с требованиями; </a:t>
            </a:r>
          </a:p>
          <a:p>
            <a:r>
              <a:rPr lang="ru-RU" sz="7400" dirty="0" smtClean="0"/>
              <a:t>умение ориентироваться в потоке информации, выделять главное; </a:t>
            </a:r>
          </a:p>
          <a:p>
            <a:r>
              <a:rPr lang="ru-RU" sz="7400" dirty="0" smtClean="0"/>
              <a:t>умение четко сформулировать проблему, предложив ее решение, критически оценить решение и его последствия; </a:t>
            </a:r>
          </a:p>
          <a:p>
            <a:r>
              <a:rPr lang="ru-RU" sz="7400" dirty="0" smtClean="0"/>
              <a:t>умение показать, проанализировать альтернативные возможности, варианты действий; </a:t>
            </a:r>
          </a:p>
          <a:p>
            <a:r>
              <a:rPr lang="ru-RU" sz="7400" dirty="0" smtClean="0"/>
              <a:t>умение сформировать свою позицию, оценку и аргументировать ее. </a:t>
            </a:r>
            <a:endParaRPr lang="ru-RU" sz="7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9120"/>
            <a:ext cx="8183880" cy="1525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31683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Формирование навыков самостоятельной работы учащихся </a:t>
            </a:r>
            <a:r>
              <a:rPr lang="en-US" sz="4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 </a:t>
            </a:r>
            <a:r>
              <a:rPr lang="ru-RU" sz="4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курса по учебным дисциплинам профессионального компонента</a:t>
            </a:r>
          </a:p>
          <a:p>
            <a:pPr>
              <a:buNone/>
            </a:pPr>
            <a:r>
              <a:rPr lang="ru-RU" sz="4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                                   </a:t>
            </a:r>
            <a:r>
              <a:rPr lang="ru-RU" sz="30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Малле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Н.Э.</a:t>
            </a:r>
          </a:p>
          <a:p>
            <a:pPr>
              <a:buNone/>
            </a:pPr>
            <a:endParaRPr lang="ru-RU" sz="30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>
              <a:buNone/>
            </a:pPr>
            <a:endParaRPr lang="ru-RU" sz="30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>
              <a:buNone/>
            </a:pPr>
            <a:endParaRPr lang="ru-RU" sz="42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>
              <a:buNone/>
            </a:pPr>
            <a:endParaRPr lang="ru-RU" sz="42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>
              <a:buNone/>
            </a:pPr>
            <a:endParaRPr lang="ru-RU" sz="42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3672407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	Основные правила разработки тестовых заданий при помощи компьютерного тестирования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35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Кузин В.П.</a:t>
            </a:r>
            <a:endParaRPr lang="ru-RU" sz="35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4896544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111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Вывод:</a:t>
            </a:r>
          </a:p>
          <a:p>
            <a:pPr>
              <a:buFont typeface="Wingdings" pitchFamily="2" charset="2"/>
              <a:buChar char="Ø"/>
            </a:pPr>
            <a:r>
              <a:rPr lang="ru-RU" sz="6200" dirty="0" smtClean="0"/>
              <a:t>   самостоятельная работа является важным средством организации, управления и вовлечения обучаемых в познавательную деятельность, средством развития у учащихся познавательных способностей;</a:t>
            </a:r>
          </a:p>
          <a:p>
            <a:pPr>
              <a:buFont typeface="Wingdings" pitchFamily="2" charset="2"/>
              <a:buChar char="Ø"/>
            </a:pPr>
            <a:endParaRPr lang="ru-RU" sz="6200" dirty="0" smtClean="0"/>
          </a:p>
          <a:p>
            <a:pPr>
              <a:buFont typeface="Wingdings" pitchFamily="2" charset="2"/>
              <a:buChar char="Ø"/>
            </a:pPr>
            <a:r>
              <a:rPr lang="ru-RU" sz="6200" dirty="0" smtClean="0"/>
              <a:t> целенаправленная организация самостоятельной работы учащихся способствует формированию качеств, необходимых будущему медицинскому работнику;</a:t>
            </a:r>
          </a:p>
          <a:p>
            <a:pPr>
              <a:buFont typeface="Wingdings" pitchFamily="2" charset="2"/>
              <a:buChar char="Ø"/>
            </a:pPr>
            <a:endParaRPr lang="ru-RU" sz="6200" dirty="0" smtClean="0"/>
          </a:p>
          <a:p>
            <a:pPr>
              <a:buFont typeface="Wingdings" pitchFamily="2" charset="2"/>
              <a:buChar char="Ø"/>
            </a:pPr>
            <a:r>
              <a:rPr lang="ru-RU" sz="6200" dirty="0" smtClean="0"/>
              <a:t> оптимальная организация, планирование, контроль и управление самостоятельной работой учащихся, в том числе и первокурсников, не только способствуют повышению качества овладения предметом (дисциплиной), но и развивают творческие навыки, инициативу, познавательную активность;</a:t>
            </a:r>
          </a:p>
          <a:p>
            <a:pPr>
              <a:buFont typeface="Wingdings" pitchFamily="2" charset="2"/>
              <a:buChar char="Ø"/>
            </a:pPr>
            <a:endParaRPr lang="ru-RU" sz="6200" dirty="0" smtClean="0"/>
          </a:p>
          <a:p>
            <a:pPr>
              <a:buFont typeface="Wingdings" pitchFamily="2" charset="2"/>
              <a:buChar char="Ø"/>
            </a:pPr>
            <a:r>
              <a:rPr lang="ru-RU" sz="6200" u="sng" dirty="0" smtClean="0"/>
              <a:t>задания для самостоятельной работы учащихся должны дифференцироваться в зависимости от уровня обучения и </a:t>
            </a:r>
            <a:r>
              <a:rPr lang="ru-RU" sz="6200" u="sng" dirty="0" err="1" smtClean="0"/>
              <a:t>обученности</a:t>
            </a:r>
            <a:r>
              <a:rPr lang="ru-RU" sz="6200" u="sng" dirty="0" smtClean="0"/>
              <a:t> учащихся</a:t>
            </a:r>
            <a:r>
              <a:rPr lang="ru-RU" sz="62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ru-RU" sz="5500" dirty="0" smtClean="0"/>
          </a:p>
          <a:p>
            <a:endParaRPr lang="ru-RU" sz="5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>
            <a:off x="3923928" y="2420888"/>
            <a:ext cx="1368152" cy="1296144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340768"/>
            <a:ext cx="2736304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Грамотно организованная самостоятельная работа 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2120" y="1340768"/>
            <a:ext cx="2664296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Успешная адаптация первокурсников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111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Литература</a:t>
            </a:r>
            <a:endParaRPr lang="ru-RU" sz="111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endParaRPr lang="ru-RU" dirty="0" smtClean="0"/>
          </a:p>
          <a:p>
            <a:pPr lvl="0"/>
            <a:r>
              <a:rPr lang="ru-RU" sz="6200" dirty="0" err="1" smtClean="0"/>
              <a:t>Амонашвили</a:t>
            </a:r>
            <a:r>
              <a:rPr lang="ru-RU" sz="6200" dirty="0" smtClean="0"/>
              <a:t> Ш.А. Личностно-гуманная основа педагогического процесса. Минск, 1990 г.</a:t>
            </a:r>
          </a:p>
          <a:p>
            <a:pPr lvl="0"/>
            <a:r>
              <a:rPr lang="ru-RU" sz="6200" dirty="0" smtClean="0"/>
              <a:t>Есипов Б.П. Самостоятельная работа учащихся. Минск, Просвещение, 1989 г.</a:t>
            </a:r>
          </a:p>
          <a:p>
            <a:pPr lvl="0"/>
            <a:r>
              <a:rPr lang="ru-RU" sz="6200" dirty="0" err="1" smtClean="0"/>
              <a:t>Селевко</a:t>
            </a:r>
            <a:r>
              <a:rPr lang="ru-RU" sz="6200" dirty="0" smtClean="0"/>
              <a:t> Г.К. Опыт разработки теории педагогики сотрудничества. Пермь, 1991.</a:t>
            </a:r>
          </a:p>
          <a:p>
            <a:pPr lvl="0"/>
            <a:r>
              <a:rPr lang="ru-RU" sz="6200" dirty="0" smtClean="0"/>
              <a:t>«Специалист», ежемесячный теоретический и научно-методический журнал № 8, 2002, с. 24-25.</a:t>
            </a:r>
          </a:p>
          <a:p>
            <a:pPr lvl="0"/>
            <a:r>
              <a:rPr lang="ru-RU" sz="6200" dirty="0" smtClean="0"/>
              <a:t>«Специалист», ежемесячный теоретический и научно-методический журнал № 6, 2003, с. 10.</a:t>
            </a:r>
          </a:p>
          <a:p>
            <a:pPr lvl="0"/>
            <a:r>
              <a:rPr lang="ru-RU" sz="6200" dirty="0" smtClean="0"/>
              <a:t>«Специалист», ежемесячный теоретический и научно-методический журнал № 7, 2007, с. 27-28.</a:t>
            </a:r>
          </a:p>
          <a:p>
            <a:pPr lvl="0"/>
            <a:r>
              <a:rPr lang="ru-RU" sz="6200" dirty="0" smtClean="0"/>
              <a:t>«Специалист», ежемесячный теоретический и научно-методический журнал № 6, 2008, с. 24-26.</a:t>
            </a:r>
          </a:p>
          <a:p>
            <a:pPr>
              <a:buNone/>
            </a:pPr>
            <a:r>
              <a:rPr lang="ru-RU" sz="6200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9120"/>
            <a:ext cx="8183880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Спасибо за внимание!</a:t>
            </a:r>
            <a:endParaRPr lang="ru-RU" sz="4800" i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39248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Самостоятельная работа учащихся</a:t>
            </a:r>
            <a:r>
              <a:rPr lang="ru-RU" b="1" dirty="0" smtClean="0"/>
              <a:t> – это форма организации их учебной деятельности, осуществляемая под прямым или косвенным руководством преподавателя, в ходе которой учащиеся преимущественно или полностью самостоятельно выполняют различного вида задания с целью развития знаний, умений, навыков и личностных качеств.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9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Самостоятельная работа </a:t>
            </a:r>
            <a:r>
              <a:rPr lang="ru-RU" sz="2400" b="1" dirty="0" smtClean="0">
                <a:solidFill>
                  <a:srgbClr val="C00000"/>
                </a:solidFill>
              </a:rPr>
              <a:t>учащихся  </a:t>
            </a:r>
            <a:r>
              <a:rPr lang="ru-RU" sz="2400" b="1" dirty="0">
                <a:solidFill>
                  <a:srgbClr val="C00000"/>
                </a:solidFill>
              </a:rPr>
              <a:t>проводится с целью: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dirty="0" smtClean="0"/>
              <a:t>- </a:t>
            </a:r>
            <a:r>
              <a:rPr lang="ru-RU" sz="2400" dirty="0"/>
              <a:t>систематизации и закрепления полученных теоретических знаний и практических умений </a:t>
            </a:r>
            <a:r>
              <a:rPr lang="ru-RU" sz="2400" dirty="0" smtClean="0"/>
              <a:t>учащихся; </a:t>
            </a:r>
            <a:endParaRPr lang="ru-RU" sz="2400" dirty="0"/>
          </a:p>
          <a:p>
            <a:r>
              <a:rPr lang="ru-RU" sz="2400" dirty="0"/>
              <a:t>- углубления и расширения теоретических знаний; </a:t>
            </a:r>
          </a:p>
          <a:p>
            <a:r>
              <a:rPr lang="ru-RU" sz="2400" dirty="0"/>
              <a:t>- формирования умений использовать нормативную, правовую, справочную и специальную литературу; </a:t>
            </a:r>
          </a:p>
          <a:p>
            <a:r>
              <a:rPr lang="ru-RU" sz="2400" dirty="0"/>
              <a:t>- развития познавательных способностей и активности </a:t>
            </a:r>
            <a:r>
              <a:rPr lang="ru-RU" sz="2400" dirty="0" smtClean="0"/>
              <a:t>учащихся: </a:t>
            </a:r>
            <a:r>
              <a:rPr lang="ru-RU" sz="2400" dirty="0"/>
              <a:t>творческой инициативы, самостоятельности, ответственности и организованности;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764704"/>
            <a:ext cx="8183880" cy="42484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-формирования самостоятельности мышления, способностей к саморазвитию, самосовершенствованию и самореализации; </a:t>
            </a:r>
          </a:p>
          <a:p>
            <a:pPr>
              <a:buNone/>
            </a:pPr>
            <a:r>
              <a:rPr lang="ru-RU" dirty="0" smtClean="0"/>
              <a:t>- формирования практических (</a:t>
            </a:r>
            <a:r>
              <a:rPr lang="ru-RU" dirty="0" err="1" smtClean="0"/>
              <a:t>общеучебных</a:t>
            </a:r>
            <a:r>
              <a:rPr lang="ru-RU" dirty="0" smtClean="0"/>
              <a:t> и профессиональных) умений и навыков; </a:t>
            </a:r>
          </a:p>
          <a:p>
            <a:pPr>
              <a:buNone/>
            </a:pPr>
            <a:r>
              <a:rPr lang="ru-RU" dirty="0" smtClean="0"/>
              <a:t>- развития исследовательских умений; </a:t>
            </a:r>
          </a:p>
          <a:p>
            <a:pPr>
              <a:buNone/>
            </a:pPr>
            <a:r>
              <a:rPr lang="ru-RU" dirty="0" smtClean="0"/>
              <a:t>- выработка навыков эффективной самостоятельной профессиональной деятельности в </a:t>
            </a:r>
            <a:r>
              <a:rPr lang="ru-RU" dirty="0" err="1" smtClean="0"/>
              <a:t>соответсвии</a:t>
            </a:r>
            <a:r>
              <a:rPr lang="ru-RU" dirty="0" smtClean="0"/>
              <a:t> с требованиями образовательных стандартов.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		 </a:t>
            </a:r>
            <a:r>
              <a:rPr lang="ru-RU" sz="2400" b="1" dirty="0" smtClean="0">
                <a:solidFill>
                  <a:srgbClr val="C00000"/>
                </a:solidFill>
              </a:rPr>
              <a:t>В зависимости от места и времени проведения различают следующие виды самостоятельной работы: </a:t>
            </a:r>
          </a:p>
          <a:p>
            <a:pPr>
              <a:buNone/>
            </a:pPr>
            <a:r>
              <a:rPr lang="ru-RU" sz="1800" dirty="0" smtClean="0"/>
              <a:t>    </a:t>
            </a:r>
            <a:r>
              <a:rPr lang="ru-RU" sz="2400" dirty="0" smtClean="0"/>
              <a:t>- </a:t>
            </a:r>
            <a:r>
              <a:rPr lang="ru-RU" sz="2400" u="sng" dirty="0" smtClean="0"/>
              <a:t>аудиторная</a:t>
            </a:r>
            <a:r>
              <a:rPr lang="ru-RU" sz="2400" dirty="0" smtClean="0"/>
              <a:t> самостоятельная работа по учебной дисциплине- работа, выполняемая на учебных занятиях под непосредственным руководством и контролем преподавателя и по его заданию; </a:t>
            </a:r>
          </a:p>
          <a:p>
            <a:pPr>
              <a:buNone/>
            </a:pPr>
            <a:r>
              <a:rPr lang="ru-RU" sz="2400" dirty="0" smtClean="0"/>
              <a:t>    - </a:t>
            </a:r>
            <a:r>
              <a:rPr lang="ru-RU" sz="2400" u="sng" dirty="0" smtClean="0"/>
              <a:t>внеаудиторная</a:t>
            </a:r>
            <a:r>
              <a:rPr lang="ru-RU" sz="2400" dirty="0" smtClean="0"/>
              <a:t> самостоятельная работа - текущая обязательная самостоятельная работа учащегося над учебным материалом по заданию и при методическом руководстве преподавателя, но без его непосредственного участия.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Основные формы организации СР: </a:t>
            </a: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/>
              <a:t>   аудиторная СР под руководством и контролем преподавателя </a:t>
            </a:r>
          </a:p>
          <a:p>
            <a:r>
              <a:rPr lang="ru-RU" sz="2400" dirty="0" smtClean="0"/>
              <a:t> на лекциях; </a:t>
            </a:r>
          </a:p>
          <a:p>
            <a:r>
              <a:rPr lang="ru-RU" sz="2400" dirty="0" smtClean="0"/>
              <a:t> на практических занятиях; </a:t>
            </a:r>
          </a:p>
          <a:p>
            <a:r>
              <a:rPr lang="ru-RU" sz="2400" dirty="0" smtClean="0"/>
              <a:t> на практике (учебной, преддипломной); </a:t>
            </a:r>
          </a:p>
          <a:p>
            <a:r>
              <a:rPr lang="ru-RU" sz="2400" dirty="0" smtClean="0"/>
              <a:t> на консультациях; </a:t>
            </a:r>
          </a:p>
          <a:p>
            <a:r>
              <a:rPr lang="ru-RU" sz="2400" dirty="0" smtClean="0"/>
              <a:t> на дополнительных занятиях.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Внеаудиторная СР без преподавателя: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 подготовка к аудиторным занятиям; </a:t>
            </a:r>
          </a:p>
          <a:p>
            <a:r>
              <a:rPr lang="ru-RU" dirty="0" smtClean="0"/>
              <a:t>подготовка к ОКР, тематическому контролю зачетам, экзаменам, итоговой аттестации;</a:t>
            </a:r>
          </a:p>
          <a:p>
            <a:r>
              <a:rPr lang="ru-RU" dirty="0" smtClean="0"/>
              <a:t> изучение теоретического материала; </a:t>
            </a:r>
          </a:p>
          <a:p>
            <a:r>
              <a:rPr lang="ru-RU" dirty="0" smtClean="0"/>
              <a:t> просмотр учебных кинофильмов,    видеозаписей; </a:t>
            </a:r>
          </a:p>
          <a:p>
            <a:r>
              <a:rPr lang="ru-RU" dirty="0" smtClean="0"/>
              <a:t>подготовка к олимпиаде, конференции, конкурсу.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980728"/>
            <a:ext cx="818388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4000" dirty="0" smtClean="0"/>
              <a:t>Рекомендуется,  что самостоятельная работа должна составлять не менее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50%</a:t>
            </a:r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4000" dirty="0" smtClean="0"/>
              <a:t>учебного времени.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01528" cy="527491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Для организации СР необходимы следующие условия: </a:t>
            </a:r>
          </a:p>
          <a:p>
            <a:pPr algn="ctr">
              <a:buNone/>
            </a:pPr>
            <a:endParaRPr lang="ru-RU" sz="58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	</a:t>
            </a:r>
            <a:r>
              <a:rPr lang="ru-RU" sz="9600" dirty="0" smtClean="0"/>
              <a:t>готовность учащихся к самостоятельному труду; </a:t>
            </a:r>
          </a:p>
          <a:p>
            <a:pPr>
              <a:buNone/>
            </a:pPr>
            <a:r>
              <a:rPr lang="ru-RU" sz="9600" dirty="0" smtClean="0"/>
              <a:t> 		мотив к получению знаний; </a:t>
            </a:r>
          </a:p>
          <a:p>
            <a:pPr>
              <a:buNone/>
            </a:pPr>
            <a:r>
              <a:rPr lang="ru-RU" sz="9600" dirty="0" smtClean="0"/>
              <a:t>		наличие и доступность всего необходимого учебно-методического и справочного материала, методических рекомендаций по выполнению СР, инструкций и т.д.;</a:t>
            </a:r>
          </a:p>
          <a:p>
            <a:pPr>
              <a:buNone/>
            </a:pPr>
            <a:r>
              <a:rPr lang="ru-RU" sz="9600" dirty="0" smtClean="0"/>
              <a:t>		система регулярного контроля качества выполненной самостоятельной работы; </a:t>
            </a:r>
          </a:p>
          <a:p>
            <a:pPr>
              <a:buNone/>
            </a:pPr>
            <a:r>
              <a:rPr lang="ru-RU" sz="9600" dirty="0" smtClean="0"/>
              <a:t> 		консультационная помощь;</a:t>
            </a:r>
          </a:p>
          <a:p>
            <a:pPr lvl="3">
              <a:buNone/>
            </a:pPr>
            <a:r>
              <a:rPr lang="ru-RU" sz="8700" dirty="0" smtClean="0"/>
              <a:t>условия для выполнения групповых самостоятельных работ. </a:t>
            </a:r>
            <a:endParaRPr lang="ru-RU" sz="8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729</TotalTime>
  <Words>430</Words>
  <Application>Microsoft Office PowerPoint</Application>
  <PresentationFormat>Экран (4:3)</PresentationFormat>
  <Paragraphs>96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 Prepod</dc:creator>
  <cp:lastModifiedBy>Администратор</cp:lastModifiedBy>
  <cp:revision>55</cp:revision>
  <dcterms:created xsi:type="dcterms:W3CDTF">2014-11-10T09:20:28Z</dcterms:created>
  <dcterms:modified xsi:type="dcterms:W3CDTF">2015-01-13T10:58:56Z</dcterms:modified>
</cp:coreProperties>
</file>