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F059C-C4FF-4287-A2D1-8361A0C099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9BCE1F-3EA5-4FEE-8048-3CA902DD9E1D}">
      <dgm:prSet/>
      <dgm:spPr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i="0" u="none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Руководство занятиями (кураторство)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FD8765-019A-4451-9782-25DAF4BA2FBD}" type="parTrans" cxnId="{30C71835-3930-4BAB-9E12-404FFDE20A4E}">
      <dgm:prSet/>
      <dgm:spPr/>
      <dgm:t>
        <a:bodyPr/>
        <a:lstStyle/>
        <a:p>
          <a:endParaRPr lang="ru-RU"/>
        </a:p>
      </dgm:t>
    </dgm:pt>
    <dgm:pt modelId="{CD729F38-AD43-452C-A958-D7EAABBCB376}" type="sibTrans" cxnId="{30C71835-3930-4BAB-9E12-404FFDE20A4E}">
      <dgm:prSet/>
      <dgm:spPr/>
      <dgm:t>
        <a:bodyPr/>
        <a:lstStyle/>
        <a:p>
          <a:endParaRPr lang="ru-RU"/>
        </a:p>
      </dgm:t>
    </dgm:pt>
    <dgm:pt modelId="{7EC7B620-8899-41D3-8710-219C6993FDD8}">
      <dgm:prSet/>
      <dgm:spPr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i="0" u="none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Моральное наставничество</a:t>
          </a:r>
          <a:r>
            <a: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BC7EF2-0A0D-406F-8DB1-AADC31C2CECC}" type="parTrans" cxnId="{EE28659B-2ED5-421D-8CC9-0B68335556DB}">
      <dgm:prSet/>
      <dgm:spPr/>
      <dgm:t>
        <a:bodyPr/>
        <a:lstStyle/>
        <a:p>
          <a:endParaRPr lang="ru-RU"/>
        </a:p>
      </dgm:t>
    </dgm:pt>
    <dgm:pt modelId="{1E23B216-6AA4-41C0-A1E2-A4D53441A787}" type="sibTrans" cxnId="{EE28659B-2ED5-421D-8CC9-0B68335556DB}">
      <dgm:prSet/>
      <dgm:spPr/>
      <dgm:t>
        <a:bodyPr/>
        <a:lstStyle/>
        <a:p>
          <a:endParaRPr lang="ru-RU"/>
        </a:p>
      </dgm:t>
    </dgm:pt>
    <dgm:pt modelId="{13DDD870-A4A4-4AB5-90F8-D7F405E2E176}">
      <dgm:prSet/>
      <dgm:spPr>
        <a:solidFill>
          <a:schemeClr val="tx2">
            <a:lumMod val="25000"/>
            <a:lumOff val="75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ru-RU" b="1" i="0" u="none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Тьюторство</a:t>
          </a:r>
          <a:r>
            <a: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9F5FD3-A284-4E32-93B7-17EFD5DE3F6A}" type="parTrans" cxnId="{A9D50C23-673A-4C31-B9F1-8CAAFECCAF24}">
      <dgm:prSet/>
      <dgm:spPr/>
      <dgm:t>
        <a:bodyPr/>
        <a:lstStyle/>
        <a:p>
          <a:endParaRPr lang="ru-RU"/>
        </a:p>
      </dgm:t>
    </dgm:pt>
    <dgm:pt modelId="{ADEAD86A-D393-49D9-B967-1E14A1853085}" type="sibTrans" cxnId="{A9D50C23-673A-4C31-B9F1-8CAAFECCAF24}">
      <dgm:prSet/>
      <dgm:spPr/>
      <dgm:t>
        <a:bodyPr/>
        <a:lstStyle/>
        <a:p>
          <a:endParaRPr lang="ru-RU"/>
        </a:p>
      </dgm:t>
    </dgm:pt>
    <dgm:pt modelId="{38E1174E-38FE-45F5-89BA-4B4F5D9DEBCA}" type="pres">
      <dgm:prSet presAssocID="{BA9F059C-C4FF-4287-A2D1-8361A0C0994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378E57-15CF-45E3-A026-7E9F58D33C8E}" type="pres">
      <dgm:prSet presAssocID="{B09BCE1F-3EA5-4FEE-8048-3CA902DD9E1D}" presName="parentLin" presStyleCnt="0"/>
      <dgm:spPr/>
    </dgm:pt>
    <dgm:pt modelId="{8FBFA553-DCC2-4DA9-9D94-B5EBB0189C2D}" type="pres">
      <dgm:prSet presAssocID="{B09BCE1F-3EA5-4FEE-8048-3CA902DD9E1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C84865-C35F-46B4-ACAD-78F8754BBA72}" type="pres">
      <dgm:prSet presAssocID="{B09BCE1F-3EA5-4FEE-8048-3CA902DD9E1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ADC82-600B-4936-8E96-351E3A1D264C}" type="pres">
      <dgm:prSet presAssocID="{B09BCE1F-3EA5-4FEE-8048-3CA902DD9E1D}" presName="negativeSpace" presStyleCnt="0"/>
      <dgm:spPr/>
    </dgm:pt>
    <dgm:pt modelId="{91F88281-075B-404F-B56B-D836E744902B}" type="pres">
      <dgm:prSet presAssocID="{B09BCE1F-3EA5-4FEE-8048-3CA902DD9E1D}" presName="childText" presStyleLbl="conFgAcc1" presStyleIdx="0" presStyleCnt="3">
        <dgm:presLayoutVars>
          <dgm:bulletEnabled val="1"/>
        </dgm:presLayoutVars>
      </dgm:prSet>
      <dgm:spPr/>
    </dgm:pt>
    <dgm:pt modelId="{0AEEFDE6-6CE5-4AD6-9753-AE81F5640B6C}" type="pres">
      <dgm:prSet presAssocID="{CD729F38-AD43-452C-A958-D7EAABBCB376}" presName="spaceBetweenRectangles" presStyleCnt="0"/>
      <dgm:spPr/>
    </dgm:pt>
    <dgm:pt modelId="{F0677311-D05B-4264-8708-2854A93DD7F9}" type="pres">
      <dgm:prSet presAssocID="{7EC7B620-8899-41D3-8710-219C6993FDD8}" presName="parentLin" presStyleCnt="0"/>
      <dgm:spPr/>
    </dgm:pt>
    <dgm:pt modelId="{09F57709-B358-49F7-8F9C-E81837C40645}" type="pres">
      <dgm:prSet presAssocID="{7EC7B620-8899-41D3-8710-219C6993FDD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AF49EF8-F2DD-429F-ADFC-C96B7D25F391}" type="pres">
      <dgm:prSet presAssocID="{7EC7B620-8899-41D3-8710-219C6993FDD8}" presName="parentText" presStyleLbl="node1" presStyleIdx="1" presStyleCnt="3" custLinFactNeighborX="-25251" custLinFactNeighborY="-51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2C74A-9E8F-44B2-B4F2-7BB14582B212}" type="pres">
      <dgm:prSet presAssocID="{7EC7B620-8899-41D3-8710-219C6993FDD8}" presName="negativeSpace" presStyleCnt="0"/>
      <dgm:spPr/>
    </dgm:pt>
    <dgm:pt modelId="{16542518-3E06-466F-88FD-2A130AD84A4B}" type="pres">
      <dgm:prSet presAssocID="{7EC7B620-8899-41D3-8710-219C6993FDD8}" presName="childText" presStyleLbl="conFgAcc1" presStyleIdx="1" presStyleCnt="3">
        <dgm:presLayoutVars>
          <dgm:bulletEnabled val="1"/>
        </dgm:presLayoutVars>
      </dgm:prSet>
      <dgm:spPr/>
    </dgm:pt>
    <dgm:pt modelId="{0E5FCE2B-AA2D-4F0F-8595-324A1C8C9A4E}" type="pres">
      <dgm:prSet presAssocID="{1E23B216-6AA4-41C0-A1E2-A4D53441A787}" presName="spaceBetweenRectangles" presStyleCnt="0"/>
      <dgm:spPr/>
    </dgm:pt>
    <dgm:pt modelId="{3E081CB0-5163-4A48-827A-0F7FC486A944}" type="pres">
      <dgm:prSet presAssocID="{13DDD870-A4A4-4AB5-90F8-D7F405E2E176}" presName="parentLin" presStyleCnt="0"/>
      <dgm:spPr/>
    </dgm:pt>
    <dgm:pt modelId="{FE890513-98CD-4228-90B2-A3109AC31D11}" type="pres">
      <dgm:prSet presAssocID="{13DDD870-A4A4-4AB5-90F8-D7F405E2E17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BD66FA8-0848-4347-B13A-1FE0E3EFABED}" type="pres">
      <dgm:prSet presAssocID="{13DDD870-A4A4-4AB5-90F8-D7F405E2E176}" presName="parentText" presStyleLbl="node1" presStyleIdx="2" presStyleCnt="3" custLinFactNeighborX="-6868" custLinFactNeighborY="5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362C0-5035-4563-8DBC-F70381B21C68}" type="pres">
      <dgm:prSet presAssocID="{13DDD870-A4A4-4AB5-90F8-D7F405E2E176}" presName="negativeSpace" presStyleCnt="0"/>
      <dgm:spPr/>
    </dgm:pt>
    <dgm:pt modelId="{ABA7485A-2C6F-4D88-B262-FAC3CA17E57A}" type="pres">
      <dgm:prSet presAssocID="{13DDD870-A4A4-4AB5-90F8-D7F405E2E1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FF7F96-63E7-4015-873A-1C827BA84D72}" type="presOf" srcId="{B09BCE1F-3EA5-4FEE-8048-3CA902DD9E1D}" destId="{8FBFA553-DCC2-4DA9-9D94-B5EBB0189C2D}" srcOrd="0" destOrd="0" presId="urn:microsoft.com/office/officeart/2005/8/layout/list1"/>
    <dgm:cxn modelId="{FDECD0D2-44DA-4439-B881-F088384D3340}" type="presOf" srcId="{7EC7B620-8899-41D3-8710-219C6993FDD8}" destId="{09F57709-B358-49F7-8F9C-E81837C40645}" srcOrd="0" destOrd="0" presId="urn:microsoft.com/office/officeart/2005/8/layout/list1"/>
    <dgm:cxn modelId="{A9D50C23-673A-4C31-B9F1-8CAAFECCAF24}" srcId="{BA9F059C-C4FF-4287-A2D1-8361A0C09947}" destId="{13DDD870-A4A4-4AB5-90F8-D7F405E2E176}" srcOrd="2" destOrd="0" parTransId="{769F5FD3-A284-4E32-93B7-17EFD5DE3F6A}" sibTransId="{ADEAD86A-D393-49D9-B967-1E14A1853085}"/>
    <dgm:cxn modelId="{30C71835-3930-4BAB-9E12-404FFDE20A4E}" srcId="{BA9F059C-C4FF-4287-A2D1-8361A0C09947}" destId="{B09BCE1F-3EA5-4FEE-8048-3CA902DD9E1D}" srcOrd="0" destOrd="0" parTransId="{BAFD8765-019A-4451-9782-25DAF4BA2FBD}" sibTransId="{CD729F38-AD43-452C-A958-D7EAABBCB376}"/>
    <dgm:cxn modelId="{55B2FC93-5A1E-4A61-A70C-2132A91F1E30}" type="presOf" srcId="{7EC7B620-8899-41D3-8710-219C6993FDD8}" destId="{CAF49EF8-F2DD-429F-ADFC-C96B7D25F391}" srcOrd="1" destOrd="0" presId="urn:microsoft.com/office/officeart/2005/8/layout/list1"/>
    <dgm:cxn modelId="{FF886BD5-C6CE-476D-8CDD-38A518446205}" type="presOf" srcId="{B09BCE1F-3EA5-4FEE-8048-3CA902DD9E1D}" destId="{B7C84865-C35F-46B4-ACAD-78F8754BBA72}" srcOrd="1" destOrd="0" presId="urn:microsoft.com/office/officeart/2005/8/layout/list1"/>
    <dgm:cxn modelId="{388C88A8-5F26-4036-B471-A3899A3D445B}" type="presOf" srcId="{13DDD870-A4A4-4AB5-90F8-D7F405E2E176}" destId="{BBD66FA8-0848-4347-B13A-1FE0E3EFABED}" srcOrd="1" destOrd="0" presId="urn:microsoft.com/office/officeart/2005/8/layout/list1"/>
    <dgm:cxn modelId="{E58D5452-CBEA-4D83-A622-9F8A3799781F}" type="presOf" srcId="{13DDD870-A4A4-4AB5-90F8-D7F405E2E176}" destId="{FE890513-98CD-4228-90B2-A3109AC31D11}" srcOrd="0" destOrd="0" presId="urn:microsoft.com/office/officeart/2005/8/layout/list1"/>
    <dgm:cxn modelId="{EE28659B-2ED5-421D-8CC9-0B68335556DB}" srcId="{BA9F059C-C4FF-4287-A2D1-8361A0C09947}" destId="{7EC7B620-8899-41D3-8710-219C6993FDD8}" srcOrd="1" destOrd="0" parTransId="{CBBC7EF2-0A0D-406F-8DB1-AADC31C2CECC}" sibTransId="{1E23B216-6AA4-41C0-A1E2-A4D53441A787}"/>
    <dgm:cxn modelId="{4552200A-7422-497E-A204-4AE60F5AE832}" type="presOf" srcId="{BA9F059C-C4FF-4287-A2D1-8361A0C09947}" destId="{38E1174E-38FE-45F5-89BA-4B4F5D9DEBCA}" srcOrd="0" destOrd="0" presId="urn:microsoft.com/office/officeart/2005/8/layout/list1"/>
    <dgm:cxn modelId="{E4521DF7-777E-4155-97A8-A09757C708E8}" type="presParOf" srcId="{38E1174E-38FE-45F5-89BA-4B4F5D9DEBCA}" destId="{5B378E57-15CF-45E3-A026-7E9F58D33C8E}" srcOrd="0" destOrd="0" presId="urn:microsoft.com/office/officeart/2005/8/layout/list1"/>
    <dgm:cxn modelId="{4C2A8BFE-27AD-429B-BD1D-4A3690369B51}" type="presParOf" srcId="{5B378E57-15CF-45E3-A026-7E9F58D33C8E}" destId="{8FBFA553-DCC2-4DA9-9D94-B5EBB0189C2D}" srcOrd="0" destOrd="0" presId="urn:microsoft.com/office/officeart/2005/8/layout/list1"/>
    <dgm:cxn modelId="{360D9275-B575-418E-B2C9-6255F212A01D}" type="presParOf" srcId="{5B378E57-15CF-45E3-A026-7E9F58D33C8E}" destId="{B7C84865-C35F-46B4-ACAD-78F8754BBA72}" srcOrd="1" destOrd="0" presId="urn:microsoft.com/office/officeart/2005/8/layout/list1"/>
    <dgm:cxn modelId="{4F74E495-CC2A-4D0A-BBE2-F050A33248B0}" type="presParOf" srcId="{38E1174E-38FE-45F5-89BA-4B4F5D9DEBCA}" destId="{38BADC82-600B-4936-8E96-351E3A1D264C}" srcOrd="1" destOrd="0" presId="urn:microsoft.com/office/officeart/2005/8/layout/list1"/>
    <dgm:cxn modelId="{3B931122-59BA-459E-B73F-77DD699CECFF}" type="presParOf" srcId="{38E1174E-38FE-45F5-89BA-4B4F5D9DEBCA}" destId="{91F88281-075B-404F-B56B-D836E744902B}" srcOrd="2" destOrd="0" presId="urn:microsoft.com/office/officeart/2005/8/layout/list1"/>
    <dgm:cxn modelId="{4F5615AD-17D1-413F-B2FF-670BBC2538FE}" type="presParOf" srcId="{38E1174E-38FE-45F5-89BA-4B4F5D9DEBCA}" destId="{0AEEFDE6-6CE5-4AD6-9753-AE81F5640B6C}" srcOrd="3" destOrd="0" presId="urn:microsoft.com/office/officeart/2005/8/layout/list1"/>
    <dgm:cxn modelId="{9FDD9369-9695-4109-B9B0-2894171240F4}" type="presParOf" srcId="{38E1174E-38FE-45F5-89BA-4B4F5D9DEBCA}" destId="{F0677311-D05B-4264-8708-2854A93DD7F9}" srcOrd="4" destOrd="0" presId="urn:microsoft.com/office/officeart/2005/8/layout/list1"/>
    <dgm:cxn modelId="{77FF46D7-1519-4881-896A-5AD4D7C051C0}" type="presParOf" srcId="{F0677311-D05B-4264-8708-2854A93DD7F9}" destId="{09F57709-B358-49F7-8F9C-E81837C40645}" srcOrd="0" destOrd="0" presId="urn:microsoft.com/office/officeart/2005/8/layout/list1"/>
    <dgm:cxn modelId="{CBE8C7F9-7211-4ABC-9680-533D3F568049}" type="presParOf" srcId="{F0677311-D05B-4264-8708-2854A93DD7F9}" destId="{CAF49EF8-F2DD-429F-ADFC-C96B7D25F391}" srcOrd="1" destOrd="0" presId="urn:microsoft.com/office/officeart/2005/8/layout/list1"/>
    <dgm:cxn modelId="{5DF1C3DD-183C-4987-85D2-C345336323BD}" type="presParOf" srcId="{38E1174E-38FE-45F5-89BA-4B4F5D9DEBCA}" destId="{C6B2C74A-9E8F-44B2-B4F2-7BB14582B212}" srcOrd="5" destOrd="0" presId="urn:microsoft.com/office/officeart/2005/8/layout/list1"/>
    <dgm:cxn modelId="{66DFE7D8-88FA-4FF9-BDA6-B170269F5D10}" type="presParOf" srcId="{38E1174E-38FE-45F5-89BA-4B4F5D9DEBCA}" destId="{16542518-3E06-466F-88FD-2A130AD84A4B}" srcOrd="6" destOrd="0" presId="urn:microsoft.com/office/officeart/2005/8/layout/list1"/>
    <dgm:cxn modelId="{E0770F62-3324-4DA9-9AD9-0496E2DF80EC}" type="presParOf" srcId="{38E1174E-38FE-45F5-89BA-4B4F5D9DEBCA}" destId="{0E5FCE2B-AA2D-4F0F-8595-324A1C8C9A4E}" srcOrd="7" destOrd="0" presId="urn:microsoft.com/office/officeart/2005/8/layout/list1"/>
    <dgm:cxn modelId="{965C9437-AAED-4EBB-9783-1AD7DF0E4397}" type="presParOf" srcId="{38E1174E-38FE-45F5-89BA-4B4F5D9DEBCA}" destId="{3E081CB0-5163-4A48-827A-0F7FC486A944}" srcOrd="8" destOrd="0" presId="urn:microsoft.com/office/officeart/2005/8/layout/list1"/>
    <dgm:cxn modelId="{981A991C-8C00-4CF4-AE34-666FA0F0079F}" type="presParOf" srcId="{3E081CB0-5163-4A48-827A-0F7FC486A944}" destId="{FE890513-98CD-4228-90B2-A3109AC31D11}" srcOrd="0" destOrd="0" presId="urn:microsoft.com/office/officeart/2005/8/layout/list1"/>
    <dgm:cxn modelId="{7EF0AD70-A378-4052-9D93-2FF1A0672D37}" type="presParOf" srcId="{3E081CB0-5163-4A48-827A-0F7FC486A944}" destId="{BBD66FA8-0848-4347-B13A-1FE0E3EFABED}" srcOrd="1" destOrd="0" presId="urn:microsoft.com/office/officeart/2005/8/layout/list1"/>
    <dgm:cxn modelId="{35ACA0C2-9306-466B-B571-7F46E8D95992}" type="presParOf" srcId="{38E1174E-38FE-45F5-89BA-4B4F5D9DEBCA}" destId="{3E5362C0-5035-4563-8DBC-F70381B21C68}" srcOrd="9" destOrd="0" presId="urn:microsoft.com/office/officeart/2005/8/layout/list1"/>
    <dgm:cxn modelId="{19105EE3-5816-44D3-A181-5020AC12A45A}" type="presParOf" srcId="{38E1174E-38FE-45F5-89BA-4B4F5D9DEBCA}" destId="{ABA7485A-2C6F-4D88-B262-FAC3CA17E57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F88281-075B-404F-B56B-D836E744902B}">
      <dsp:nvSpPr>
        <dsp:cNvPr id="0" name=""/>
        <dsp:cNvSpPr/>
      </dsp:nvSpPr>
      <dsp:spPr>
        <a:xfrm>
          <a:off x="0" y="404185"/>
          <a:ext cx="78391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84865-C35F-46B4-ACAD-78F8754BBA72}">
      <dsp:nvSpPr>
        <dsp:cNvPr id="0" name=""/>
        <dsp:cNvSpPr/>
      </dsp:nvSpPr>
      <dsp:spPr>
        <a:xfrm>
          <a:off x="391955" y="20425"/>
          <a:ext cx="5487370" cy="76752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0" tIns="0" rIns="20741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u="none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Руководство занятиями (кураторство)</a:t>
          </a:r>
          <a:endParaRPr lang="ru-RU" sz="2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1955" y="20425"/>
        <a:ext cx="5487370" cy="767520"/>
      </dsp:txXfrm>
    </dsp:sp>
    <dsp:sp modelId="{16542518-3E06-466F-88FD-2A130AD84A4B}">
      <dsp:nvSpPr>
        <dsp:cNvPr id="0" name=""/>
        <dsp:cNvSpPr/>
      </dsp:nvSpPr>
      <dsp:spPr>
        <a:xfrm>
          <a:off x="0" y="1583546"/>
          <a:ext cx="78391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49EF8-F2DD-429F-ADFC-C96B7D25F391}">
      <dsp:nvSpPr>
        <dsp:cNvPr id="0" name=""/>
        <dsp:cNvSpPr/>
      </dsp:nvSpPr>
      <dsp:spPr>
        <a:xfrm>
          <a:off x="292982" y="1160059"/>
          <a:ext cx="5487370" cy="76752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0" tIns="0" rIns="20741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u="none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Моральное наставничество</a:t>
          </a:r>
          <a:r>
            <a:rPr lang="ru-RU" sz="2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2982" y="1160059"/>
        <a:ext cx="5487370" cy="767520"/>
      </dsp:txXfrm>
    </dsp:sp>
    <dsp:sp modelId="{ABA7485A-2C6F-4D88-B262-FAC3CA17E57A}">
      <dsp:nvSpPr>
        <dsp:cNvPr id="0" name=""/>
        <dsp:cNvSpPr/>
      </dsp:nvSpPr>
      <dsp:spPr>
        <a:xfrm>
          <a:off x="0" y="2762906"/>
          <a:ext cx="78391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66FA8-0848-4347-B13A-1FE0E3EFABED}">
      <dsp:nvSpPr>
        <dsp:cNvPr id="0" name=""/>
        <dsp:cNvSpPr/>
      </dsp:nvSpPr>
      <dsp:spPr>
        <a:xfrm>
          <a:off x="365035" y="2418289"/>
          <a:ext cx="5487370" cy="767520"/>
        </a:xfrm>
        <a:prstGeom prst="roundRect">
          <a:avLst/>
        </a:prstGeom>
        <a:solidFill>
          <a:schemeClr val="tx2">
            <a:lumMod val="25000"/>
            <a:lumOff val="75000"/>
          </a:schemeClr>
        </a:solidFill>
        <a:ln w="2540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410" tIns="0" rIns="207410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u="none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Тьюторство</a:t>
          </a:r>
          <a:r>
            <a:rPr lang="ru-RU" sz="26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5035" y="2418289"/>
        <a:ext cx="5487370" cy="767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B720C-1AB5-493C-AF49-A17C8325A9C4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C260-D411-4D7D-AC54-2ADE16D1B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9C260-D411-4D7D-AC54-2ADE16D1BAD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9C260-D411-4D7D-AC54-2ADE16D1BAD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solidFill>
            <a:schemeClr val="bg1"/>
          </a:solidFill>
          <a:ln w="76200" cmpd="tri">
            <a:solidFill>
              <a:schemeClr val="folHlink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356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B4D010-0E6D-41ED-8400-322FB855F5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3564" name="Group 12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23554" name="Picture 2" descr="Expbann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pic>
          <p:nvPicPr>
            <p:cNvPr id="23561" name="Picture 9" descr="EXPHORS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05CC4-BA18-4DCE-80AC-46FBCF671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1E86B-5699-4060-87D0-0A6890D830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B1E7F-BD00-4EF5-ADC1-E9CB1D02DD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C4716-F4DE-49CB-B3F1-335168632B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64AC0-D012-4B49-96B4-28B4018D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86F1A-F3AE-42E1-B47E-77210424A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F1221-F01C-47C5-82CF-5B6BF13008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76D34-508B-495B-886F-00F3A87C88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78290-F68F-42FA-BE85-1E4734F35E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1114-F17B-450C-B681-9468B6ABC0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8" name="Group 10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5616" cy="4320"/>
          </a:xfrm>
        </p:grpSpPr>
        <p:pic>
          <p:nvPicPr>
            <p:cNvPr id="22530" name="Picture 2" descr="Expbanna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</p:spPr>
        </p:pic>
        <p:sp>
          <p:nvSpPr>
            <p:cNvPr id="22531" name="Rectangle 3"/>
            <p:cNvSpPr>
              <a:spLocks noChangeArrowheads="1"/>
            </p:cNvSpPr>
            <p:nvPr/>
          </p:nvSpPr>
          <p:spPr bwMode="grayWhite">
            <a:xfrm>
              <a:off x="576" y="144"/>
              <a:ext cx="5040" cy="3888"/>
            </a:xfrm>
            <a:prstGeom prst="rect">
              <a:avLst/>
            </a:prstGeom>
            <a:solidFill>
              <a:schemeClr val="bg1"/>
            </a:solidFill>
            <a:ln w="76200" cmpd="tri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D7E33F25-2D7E-416C-88A6-4209C8DAB9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wipe dir="r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57166"/>
            <a:ext cx="6749182" cy="5880146"/>
          </a:xfrm>
          <a:noFill/>
        </p:spPr>
        <p:txBody>
          <a:bodyPr/>
          <a:lstStyle/>
          <a:p>
            <a:r>
              <a:rPr lang="ru-RU" b="1" i="0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Тьюторское</a:t>
            </a:r>
            <a:r>
              <a:rPr lang="ru-RU" b="1" i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сопровождение учащихся как одна из форм </a:t>
            </a:r>
            <a:r>
              <a:rPr lang="ru-RU" b="1" i="0" dirty="0">
                <a:ln>
                  <a:solidFill>
                    <a:schemeClr val="tx1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</a:t>
            </a:r>
            <a:r>
              <a:rPr lang="ru-RU" b="1" i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методов взаимодействия </a:t>
            </a:r>
            <a:r>
              <a:rPr lang="ru-RU" b="1" i="0" dirty="0">
                <a:ln>
                  <a:solidFill>
                    <a:schemeClr val="tx1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обучающих и </a:t>
            </a:r>
            <a:r>
              <a:rPr lang="ru-RU" b="1" i="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обучающихся</a:t>
            </a:r>
            <a:endParaRPr lang="ru-RU" b="1" i="0" dirty="0">
              <a:ln>
                <a:solidFill>
                  <a:schemeClr val="tx1"/>
                </a:solidFill>
              </a:ln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5572140"/>
            <a:ext cx="6438920" cy="666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3600" b="1" i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3600" b="1" i="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Традиционная </a:t>
            </a:r>
            <a:r>
              <a:rPr lang="ru-RU" sz="3600" b="1" i="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ru-RU" sz="3600" b="1" i="0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тьюторской</a:t>
            </a:r>
            <a:r>
              <a:rPr lang="ru-RU" sz="3600" b="1" i="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системы включает в себя три элемента: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000100" y="2428868"/>
          <a:ext cx="7839100" cy="343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0648"/>
            <a:ext cx="7939608" cy="6048672"/>
          </a:xfrm>
          <a:ln>
            <a:solidFill>
              <a:schemeClr val="tx1"/>
            </a:solidFill>
          </a:ln>
        </p:spPr>
        <p:txBody>
          <a:bodyPr/>
          <a:lstStyle/>
          <a:p>
            <a:endParaRPr lang="ru-RU" sz="4000" b="1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ru-RU" sz="4000" b="1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ru-RU" sz="4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езультат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работы </a:t>
            </a:r>
            <a:r>
              <a:rPr lang="ru-RU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тьютора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 - программа образования 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студента, </a:t>
            </a:r>
            <a:endParaRPr lang="ru-RU" sz="4000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а </a:t>
            </a:r>
            <a:r>
              <a:rPr lang="ru-RU" sz="4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продукт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– 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сданный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студентом экзамен</a:t>
            </a:r>
            <a:endParaRPr lang="ru-RU" sz="40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ETAIL_PICTURE_5983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53112"/>
            <a:ext cx="3335288" cy="2499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04664"/>
            <a:ext cx="7748934" cy="5462736"/>
          </a:xfrm>
        </p:spPr>
        <p:txBody>
          <a:bodyPr/>
          <a:lstStyle/>
          <a:p>
            <a:pPr marL="360000">
              <a:spcBef>
                <a:spcPts val="0"/>
              </a:spcBef>
            </a:pP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Деятельность </a:t>
            </a:r>
            <a:r>
              <a:rPr lang="ru-RU" sz="4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педагога-тьютора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, как и педагога-консультанта,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направлена 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не на трансляцию учебной информации, а на работу с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субъектным </a:t>
            </a:r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 marL="36000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опытом </a:t>
            </a:r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 marL="360000"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обучающегося</a:t>
            </a:r>
            <a:endParaRPr lang="ru-RU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Рисунок 3" descr="kl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3462" y="3405261"/>
            <a:ext cx="4033630" cy="268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0" dirty="0" smtClean="0">
                <a:solidFill>
                  <a:srgbClr val="C00000"/>
                </a:solidFill>
              </a:rPr>
              <a:t>Задачи </a:t>
            </a:r>
            <a:r>
              <a:rPr lang="ru-RU" b="1" i="0" dirty="0" err="1" smtClean="0">
                <a:solidFill>
                  <a:srgbClr val="C00000"/>
                </a:solidFill>
              </a:rPr>
              <a:t>педагога-тьютора</a:t>
            </a:r>
            <a:r>
              <a:rPr lang="ru-RU" b="1" i="0" dirty="0" smtClean="0">
                <a:solidFill>
                  <a:srgbClr val="C00000"/>
                </a:solidFill>
              </a:rPr>
              <a:t>:</a:t>
            </a:r>
            <a:endParaRPr lang="ru-RU" b="1" i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736"/>
            <a:ext cx="7767662" cy="443866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помощь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обучающимся в получении максимальной отдачи от учебы, отслеживание хода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обучения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учащегося;</a:t>
            </a:r>
          </a:p>
          <a:p>
            <a:endParaRPr lang="ru-RU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организация обратной связи по выполненным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заданиям;</a:t>
            </a:r>
          </a:p>
          <a:p>
            <a:endParaRPr lang="ru-RU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проведение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групповых занятий;</a:t>
            </a:r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  <a:p>
            <a:endParaRPr lang="ru-RU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2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utor-and-b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32656"/>
            <a:ext cx="3507195" cy="2332285"/>
          </a:xfrm>
          <a:prstGeom prst="rect">
            <a:avLst/>
          </a:prstGeom>
        </p:spPr>
      </p:pic>
      <p:pic>
        <p:nvPicPr>
          <p:cNvPr id="5" name="Рисунок 4" descr="4424785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176891"/>
            <a:ext cx="3888432" cy="220344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7696224" cy="4652978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поддержание заинтересованности в обучении на протяжении всего изучения предмета (дисциплины);</a:t>
            </a:r>
          </a:p>
          <a:p>
            <a:pPr lvl="0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предоставление </a:t>
            </a: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возможности связываться с ним при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необходимости </a:t>
            </a: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посредством личного контакта, электронной почты и компьютерных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конференций</a:t>
            </a:r>
            <a:endParaRPr lang="en-US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lvl="0"/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Тьюторская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практика </a:t>
            </a:r>
            <a:r>
              <a:rPr lang="ru-RU" sz="36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</a:t>
            </a: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деятельность, характеризующаяся наличием цели, взаимной ответственностью (</a:t>
            </a: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консультирование </a:t>
            </a:r>
            <a:r>
              <a:rPr lang="ru-RU" sz="36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 совместная деятельность</a:t>
            </a:r>
            <a:r>
              <a:rPr lang="ru-RU" sz="36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ru-RU" sz="36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918"/>
            <a:ext cx="7772400" cy="571504"/>
          </a:xfrm>
        </p:spPr>
        <p:txBody>
          <a:bodyPr/>
          <a:lstStyle/>
          <a:p>
            <a:pPr algn="ctr"/>
            <a:r>
              <a:rPr lang="ru-RU" sz="6000" b="1" i="0" dirty="0">
                <a:solidFill>
                  <a:srgbClr val="C00000"/>
                </a:solidFill>
              </a:rPr>
              <a:t>Правила </a:t>
            </a:r>
            <a:r>
              <a:rPr lang="ru-RU" sz="6000" b="1" i="0" dirty="0" err="1">
                <a:solidFill>
                  <a:srgbClr val="C00000"/>
                </a:solidFill>
              </a:rPr>
              <a:t>тьютора</a:t>
            </a:r>
            <a:r>
              <a:rPr lang="ru-RU" sz="6000" b="1" i="0" dirty="0">
                <a:solidFill>
                  <a:srgbClr val="C00000"/>
                </a:solidFill>
              </a:rPr>
              <a:t>:</a:t>
            </a:r>
            <a:r>
              <a:rPr lang="ru-RU" sz="6000" dirty="0">
                <a:solidFill>
                  <a:schemeClr val="tx1"/>
                </a:solidFill>
              </a:rPr>
              <a:t/>
            </a:r>
            <a:br>
              <a:rPr lang="ru-RU" sz="6000" dirty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4" name="Рисунок 3" descr="summer2012.JPG"/>
          <p:cNvPicPr>
            <a:picLocks noChangeAspect="1"/>
          </p:cNvPicPr>
          <p:nvPr/>
        </p:nvPicPr>
        <p:blipFill>
          <a:blip r:embed="rId2" cstate="print"/>
          <a:srcRect r="26821" b="47962"/>
          <a:stretch>
            <a:fillRect/>
          </a:stretch>
        </p:blipFill>
        <p:spPr>
          <a:xfrm>
            <a:off x="5436096" y="4465915"/>
            <a:ext cx="3456384" cy="1843405"/>
          </a:xfrm>
          <a:prstGeom prst="rect">
            <a:avLst/>
          </a:prstGeom>
        </p:spPr>
      </p:pic>
      <p:pic>
        <p:nvPicPr>
          <p:cNvPr id="5" name="Рисунок 4" descr="gallery_photo_preview_386_298-00.jpg"/>
          <p:cNvPicPr>
            <a:picLocks noChangeAspect="1"/>
          </p:cNvPicPr>
          <p:nvPr/>
        </p:nvPicPr>
        <p:blipFill>
          <a:blip r:embed="rId3" cstate="print"/>
          <a:srcRect t="11326"/>
          <a:stretch>
            <a:fillRect/>
          </a:stretch>
        </p:blipFill>
        <p:spPr>
          <a:xfrm>
            <a:off x="971600" y="4627351"/>
            <a:ext cx="2880320" cy="1704864"/>
          </a:xfrm>
          <a:prstGeom prst="rect">
            <a:avLst/>
          </a:prstGeom>
        </p:spPr>
      </p:pic>
      <p:pic>
        <p:nvPicPr>
          <p:cNvPr id="6" name="Рисунок 5" descr="1334748756_newsed.info.jpg"/>
          <p:cNvPicPr>
            <a:picLocks noChangeAspect="1"/>
          </p:cNvPicPr>
          <p:nvPr/>
        </p:nvPicPr>
        <p:blipFill>
          <a:blip r:embed="rId4" cstate="print"/>
          <a:srcRect b="15144"/>
          <a:stretch>
            <a:fillRect/>
          </a:stretch>
        </p:blipFill>
        <p:spPr>
          <a:xfrm>
            <a:off x="5220072" y="1484784"/>
            <a:ext cx="3638178" cy="201697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214422"/>
            <a:ext cx="7772400" cy="4652978"/>
          </a:xfrm>
        </p:spPr>
        <p:txBody>
          <a:bodyPr/>
          <a:lstStyle/>
          <a:p>
            <a:pPr lvl="0"/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старайся личностно понравиться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обучающемуся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Личные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качества </a:t>
            </a: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не компенсируют, а подменяют профессионализм.</a:t>
            </a:r>
          </a:p>
          <a:p>
            <a:pPr lvl="0"/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Каждой консультации - свое время, место, способ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назначения </a:t>
            </a: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встреч. Разные пространства деятельности должны быть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по</a:t>
            </a:r>
            <a:r>
              <a:rPr lang="en-US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разному обустроены.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285860"/>
            <a:ext cx="7772400" cy="4581540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Работая как </a:t>
            </a:r>
            <a:r>
              <a:rPr lang="ru-RU" dirty="0" err="1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тьютор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- не забывай, что ты отчасти психолог.</a:t>
            </a:r>
          </a:p>
          <a:p>
            <a:pPr lvl="0"/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 навреди. Не навязывай свое мнение. Обучай ребенка (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ношу или девушку)самостоятельно делать выбор, находить нужные способы решения проблемы.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66800" y="214290"/>
            <a:ext cx="7362852" cy="166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290"/>
            <a:ext cx="8001056" cy="614366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endParaRPr lang="ru-RU" sz="44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Идея </a:t>
            </a:r>
            <a:r>
              <a:rPr lang="ru-RU" sz="44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тьюторства</a:t>
            </a:r>
            <a:r>
              <a:rPr lang="ru-RU" sz="44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идея работы с индивидуальной </a:t>
            </a:r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образовательной траекторией учащегося (студента)</a:t>
            </a:r>
            <a:endParaRPr lang="ru-RU" sz="44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400px-Нижегородские_тьюторы_на_конференции_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5016" y="260647"/>
            <a:ext cx="3903240" cy="2088233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910538" cy="56531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40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Тьютором</a:t>
            </a: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может </a:t>
            </a:r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стать 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тот, кто не </a:t>
            </a:r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просто 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готов </a:t>
            </a:r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поддерживать</a:t>
            </a:r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учащихся 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в разрешении </a:t>
            </a:r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интересующих 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их вопросов и </a:t>
            </a:r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вместе 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с ними включаться в поиск </a:t>
            </a:r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ответов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40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Тьютор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непременно </a:t>
            </a:r>
            <a:endParaRPr lang="en-US" sz="40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r>
              <a:rPr lang="en-US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должен</a:t>
            </a:r>
            <a:r>
              <a:rPr lang="ru-RU" sz="4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иметь собственный </a:t>
            </a:r>
            <a:endParaRPr lang="en-US" sz="4000" b="1" i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None/>
            </a:pPr>
            <a:r>
              <a:rPr lang="en-US" sz="4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опыт </a:t>
            </a:r>
            <a:r>
              <a:rPr lang="ru-RU" sz="40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самообразования</a:t>
            </a:r>
            <a:r>
              <a:rPr lang="ru-RU" sz="40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endParaRPr lang="ru-RU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000100" y="335281"/>
            <a:ext cx="78391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910538" cy="6143668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endParaRPr lang="ru-RU" sz="5400" b="1" dirty="0" smtClean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5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Тьютор</a:t>
            </a:r>
            <a:endParaRPr lang="ru-RU" sz="5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(англ</a:t>
            </a:r>
            <a:r>
              <a:rPr lang="ru-RU" sz="44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</a:t>
            </a:r>
            <a:r>
              <a:rPr lang="ru-RU" sz="4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4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tutor</a:t>
            </a:r>
            <a:r>
              <a:rPr lang="ru-RU" sz="4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) - домашний учитель, репетитор, </a:t>
            </a:r>
            <a:r>
              <a:rPr lang="ru-RU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наставник, </a:t>
            </a:r>
            <a:r>
              <a:rPr lang="ru-RU" sz="4400" b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опекун</a:t>
            </a:r>
            <a:endParaRPr lang="ru-RU" sz="4400" b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4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Рисунок 3" descr="S80001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9" y="403965"/>
            <a:ext cx="2376263" cy="1776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tutor_225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348302"/>
            <a:ext cx="2625080" cy="2012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910538" cy="6143668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Сложности введения 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тьюторского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сопровождения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практику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ru-RU" sz="2800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Тьюторская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культура менее распространена, так как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почти</a:t>
            </a:r>
            <a:r>
              <a:rPr lang="ru-RU" sz="28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28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не оставила после себя текстовых описаний.</a:t>
            </a: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lvl="0"/>
            <a:r>
              <a:rPr lang="ru-RU" sz="2800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Тьюторство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исторически было потеснено культурой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преподавания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во-первых, потому что</a:t>
            </a:r>
            <a:r>
              <a:rPr lang="ru-RU" sz="28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самообразование требует больше энергии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и времени, во-вторых, потому что как</a:t>
            </a:r>
            <a:r>
              <a:rPr lang="ru-RU" sz="28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только знающий начинал учить тому, как надо учиться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он </a:t>
            </a:r>
            <a:r>
              <a:rPr lang="ru-RU" sz="28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переходил </a:t>
            </a: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 категорию учителей.</a:t>
            </a:r>
          </a:p>
          <a:p>
            <a:pPr>
              <a:buNone/>
            </a:pP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85728"/>
            <a:ext cx="7910538" cy="5581672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Вывод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305342"/>
            <a:ext cx="807249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Именно 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неправильно было бы передавать методики </a:t>
            </a:r>
            <a:r>
              <a:rPr lang="ru-RU" sz="4400" dirty="0" err="1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тьюторской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работы, </a:t>
            </a:r>
            <a:endParaRPr lang="ru-RU" sz="4400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лучше 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b="1" i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демонстрировать </a:t>
            </a:r>
            <a:r>
              <a:rPr lang="ru-RU" sz="44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</a:t>
            </a:r>
            <a:endParaRPr lang="ru-RU" sz="44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stock-D-Question-Mark-1317415.jpg"/>
          <p:cNvPicPr>
            <a:picLocks noChangeAspect="1"/>
          </p:cNvPicPr>
          <p:nvPr/>
        </p:nvPicPr>
        <p:blipFill>
          <a:blip r:embed="rId2" cstate="print"/>
          <a:srcRect l="9091" r="3636"/>
          <a:stretch>
            <a:fillRect/>
          </a:stretch>
        </p:blipFill>
        <p:spPr>
          <a:xfrm>
            <a:off x="899592" y="260648"/>
            <a:ext cx="7992888" cy="61056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910538" cy="5653110"/>
          </a:xfrm>
          <a:effectLst/>
        </p:spPr>
        <p:txBody>
          <a:bodyPr/>
          <a:lstStyle/>
          <a:p>
            <a:endParaRPr lang="ru-RU" sz="44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buNone/>
            </a:pPr>
            <a:endParaRPr lang="en-US" sz="4400" b="1" dirty="0" smtClean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Тьюторство</a:t>
            </a:r>
            <a:r>
              <a:rPr lang="ru-RU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возможно в нашем колледже при условии …</a:t>
            </a:r>
            <a:endParaRPr lang="ru-RU" sz="4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igstock-D-Question-Mark-1317415.jpg"/>
          <p:cNvPicPr>
            <a:picLocks noChangeAspect="1"/>
          </p:cNvPicPr>
          <p:nvPr/>
        </p:nvPicPr>
        <p:blipFill>
          <a:blip r:embed="rId3" cstate="print"/>
          <a:srcRect l="9091" r="3636"/>
          <a:stretch>
            <a:fillRect/>
          </a:stretch>
        </p:blipFill>
        <p:spPr>
          <a:xfrm>
            <a:off x="899592" y="260648"/>
            <a:ext cx="7992888" cy="61056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839100" cy="5153044"/>
          </a:xfrm>
        </p:spPr>
        <p:txBody>
          <a:bodyPr/>
          <a:lstStyle/>
          <a:p>
            <a:pPr algn="ctr">
              <a:buNone/>
            </a:pPr>
            <a:endParaRPr lang="en-US" sz="44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44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b="1" dirty="0" err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Тьюторство</a:t>
            </a:r>
            <a:r>
              <a:rPr lang="ru-RU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</a:rPr>
              <a:t> невозможно в нашем колледже, потому что …</a:t>
            </a:r>
            <a:endParaRPr lang="ru-RU" sz="44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14290"/>
            <a:ext cx="7939608" cy="6167038"/>
          </a:xfrm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/>
          <a:lstStyle/>
          <a:p>
            <a:pPr algn="ctr">
              <a:buNone/>
            </a:pPr>
            <a:endParaRPr lang="ru-RU" sz="5400" b="1" i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buNone/>
            </a:pPr>
            <a:endParaRPr lang="ru-RU" sz="5400" b="1" i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</a:t>
            </a:r>
          </a:p>
          <a:p>
            <a:pPr algn="ctr">
              <a:buNone/>
            </a:pPr>
            <a:r>
              <a:rPr lang="ru-RU" sz="6000" b="1" i="1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endParaRPr lang="ru-RU" sz="6000" b="1" i="1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7767662" cy="4795854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Под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тьюторством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понимается как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осуществление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общего руководства самостоятельной внеаудиторной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работой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учащихся, так и форма воспитательной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работы</a:t>
            </a:r>
            <a:endParaRPr lang="ru-RU" sz="4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ru-RU" sz="4400" dirty="0"/>
          </a:p>
        </p:txBody>
      </p:sp>
      <p:pic>
        <p:nvPicPr>
          <p:cNvPr id="4" name="Рисунок 3" descr="_04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16632"/>
            <a:ext cx="2945904" cy="2349359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71480"/>
            <a:ext cx="7767662" cy="529592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В основу </a:t>
            </a:r>
            <a:r>
              <a:rPr lang="ru-RU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тьюторства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положены:</a:t>
            </a:r>
          </a:p>
          <a:p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индивидуальный подход к </a:t>
            </a:r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обучающемуся,</a:t>
            </a:r>
          </a:p>
          <a:p>
            <a:r>
              <a:rPr lang="ru-RU" sz="4400" dirty="0" smtClean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sz="4400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помощь в организации учебного процесса</a:t>
            </a:r>
            <a:endParaRPr lang="ru-RU" sz="4400" dirty="0"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81000"/>
            <a:ext cx="7839100" cy="1904992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b="1" i="0" dirty="0" err="1" smtClean="0">
                <a:solidFill>
                  <a:srgbClr val="C00000"/>
                </a:solidFill>
              </a:rPr>
              <a:t>Тьюторство</a:t>
            </a:r>
            <a:r>
              <a:rPr lang="ru-RU" b="1" i="0" dirty="0" smtClean="0">
                <a:solidFill>
                  <a:srgbClr val="C00000"/>
                </a:solidFill>
              </a:rPr>
              <a:t> </a:t>
            </a:r>
            <a:r>
              <a:rPr lang="ru-RU" b="1" i="0" dirty="0" smtClean="0"/>
              <a:t/>
            </a:r>
            <a:br>
              <a:rPr lang="ru-RU" b="1" i="0" dirty="0" smtClean="0"/>
            </a:br>
            <a:r>
              <a:rPr lang="ru-RU" b="1" i="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выступает </a:t>
            </a:r>
            <a: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в трех ипостасях:</a:t>
            </a:r>
            <a:br>
              <a:rPr lang="ru-RU" b="1" i="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ru-RU" b="1" i="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2643182"/>
            <a:ext cx="7772400" cy="322421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оддержка</a:t>
            </a:r>
          </a:p>
          <a:p>
            <a:r>
              <a:rPr lang="ru-RU" sz="4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ф</a:t>
            </a:r>
            <a:r>
              <a:rPr lang="ru-RU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асилитация</a:t>
            </a:r>
            <a:endParaRPr lang="ru-RU" sz="4000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с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опровождение</a:t>
            </a:r>
            <a:endParaRPr lang="ru-RU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Рисунок 4" descr="xudynktm.jpg"/>
          <p:cNvPicPr>
            <a:picLocks noChangeAspect="1"/>
          </p:cNvPicPr>
          <p:nvPr/>
        </p:nvPicPr>
        <p:blipFill>
          <a:blip r:embed="rId2" cstate="print"/>
          <a:srcRect t="14283"/>
          <a:stretch>
            <a:fillRect/>
          </a:stretch>
        </p:blipFill>
        <p:spPr>
          <a:xfrm>
            <a:off x="4139952" y="1700808"/>
            <a:ext cx="3218541" cy="1944216"/>
          </a:xfrm>
          <a:prstGeom prst="rect">
            <a:avLst/>
          </a:prstGeom>
        </p:spPr>
      </p:pic>
      <p:pic>
        <p:nvPicPr>
          <p:cNvPr id="4" name="Рисунок 3" descr="f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852936"/>
            <a:ext cx="2987824" cy="2240868"/>
          </a:xfrm>
          <a:prstGeom prst="rect">
            <a:avLst/>
          </a:prstGeom>
        </p:spPr>
      </p:pic>
      <p:pic>
        <p:nvPicPr>
          <p:cNvPr id="6" name="Рисунок 5" descr="w_64d1da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005064"/>
            <a:ext cx="3058734" cy="231555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85728"/>
            <a:ext cx="7839100" cy="5581672"/>
          </a:xfrm>
        </p:spPr>
        <p:txBody>
          <a:bodyPr/>
          <a:lstStyle/>
          <a:p>
            <a:r>
              <a:rPr lang="ru-RU" sz="44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Тьюторство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как одна из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форм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наставничества возникло в первых Британских университетах - Оксфорде (XII в.) и Кембридже (XIII в.), главной задачей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которых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была подготовка духовенства, являющегося в Европе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практически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единственным грамотным сословием, имеющим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отношение </a:t>
            </a:r>
            <a:r>
              <a:rPr lang="ru-RU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к процессу воспроизводства </a:t>
            </a:r>
            <a:r>
              <a:rPr lang="ru-RU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культуры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5" name="Рисунок 4" descr="st001_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127457"/>
            <a:ext cx="3456384" cy="2730543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Рисунок 5" descr="st003_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4437112"/>
            <a:ext cx="3377952" cy="211122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aravad-matfei-1024x907.jpg"/>
          <p:cNvPicPr>
            <a:picLocks noChangeAspect="1"/>
          </p:cNvPicPr>
          <p:nvPr/>
        </p:nvPicPr>
        <p:blipFill>
          <a:blip r:embed="rId2" cstate="print"/>
          <a:srcRect t="7360"/>
          <a:stretch>
            <a:fillRect/>
          </a:stretch>
        </p:blipFill>
        <p:spPr>
          <a:xfrm>
            <a:off x="683568" y="0"/>
            <a:ext cx="8460432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910538" cy="5653110"/>
          </a:xfrm>
        </p:spPr>
        <p:txBody>
          <a:bodyPr/>
          <a:lstStyle/>
          <a:p>
            <a:pPr lvl="0"/>
            <a:r>
              <a:rPr lang="ru-RU" sz="2800" b="1" i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Конец XVI века 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- </a:t>
            </a:r>
            <a:r>
              <a:rPr lang="ru-RU" sz="2800" b="1" dirty="0" err="1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тьютор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становится </a:t>
            </a:r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центральной фигурой в университетском образовании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, отвечая прежде всего за </a:t>
            </a:r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воспитание 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подопечных.</a:t>
            </a:r>
          </a:p>
          <a:p>
            <a:pPr lvl="0"/>
            <a:r>
              <a:rPr lang="ru-RU" sz="2800" b="1" i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XVII век 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- деятельность </a:t>
            </a:r>
            <a:r>
              <a:rPr lang="ru-RU" sz="280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тьютора</a:t>
            </a:r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расширяется; все </a:t>
            </a:r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большее 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значение начинают приобретать образовательные функции:</a:t>
            </a:r>
          </a:p>
          <a:p>
            <a:pPr>
              <a:buNone/>
            </a:pPr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- определяет 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и советует студенту, какие </a:t>
            </a:r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лекции и практические 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занятия лучше всего посещать;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- как 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составить план своей учебной работы;</a:t>
            </a:r>
          </a:p>
          <a:p>
            <a:pPr lvl="0">
              <a:buNone/>
            </a:pPr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- следит 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за подготовкой </a:t>
            </a:r>
            <a:r>
              <a:rPr lang="ru-RU" sz="2800" dirty="0" smtClean="0">
                <a:solidFill>
                  <a:srgbClr val="FFFF00"/>
                </a:solidFill>
              </a:rPr>
              <a:t>студентов</a:t>
            </a:r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к </a:t>
            </a:r>
            <a:r>
              <a:rPr lang="ru-RU" sz="28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экзамену</a:t>
            </a:r>
            <a:endParaRPr lang="ru-RU" sz="28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a582af3bd1dbee5b62476b0fd5.jpg"/>
          <p:cNvPicPr>
            <a:picLocks noChangeAspect="1"/>
          </p:cNvPicPr>
          <p:nvPr/>
        </p:nvPicPr>
        <p:blipFill>
          <a:blip r:embed="rId2" cstate="print"/>
          <a:srcRect t="8533"/>
          <a:stretch>
            <a:fillRect/>
          </a:stretch>
        </p:blipFill>
        <p:spPr>
          <a:xfrm>
            <a:off x="658062" y="0"/>
            <a:ext cx="8485938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142984"/>
            <a:ext cx="7696224" cy="4724416"/>
          </a:xfrm>
        </p:spPr>
        <p:txBody>
          <a:bodyPr/>
          <a:lstStyle/>
          <a:p>
            <a:r>
              <a:rPr lang="ru-RU" sz="4000" b="1" i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В XVII веке </a:t>
            </a:r>
            <a:r>
              <a:rPr lang="ru-RU" sz="4000" dirty="0" err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тьюторская</a:t>
            </a: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система </a:t>
            </a:r>
            <a:r>
              <a:rPr lang="ru-RU" sz="40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официально признается частью английской университетской системы, постепенно вытесняющей </a:t>
            </a:r>
            <a:r>
              <a:rPr lang="ru-RU" sz="40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профессорскую</a:t>
            </a:r>
            <a:endParaRPr lang="ru-RU" sz="40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ambridge university library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60648"/>
            <a:ext cx="7900305" cy="4608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Attachment.jpg"/>
          <p:cNvPicPr>
            <a:picLocks noChangeAspect="1"/>
          </p:cNvPicPr>
          <p:nvPr/>
        </p:nvPicPr>
        <p:blipFill>
          <a:blip r:embed="rId3" cstate="print"/>
          <a:srcRect r="25212" b="14436"/>
          <a:stretch>
            <a:fillRect/>
          </a:stretch>
        </p:blipFill>
        <p:spPr>
          <a:xfrm>
            <a:off x="971600" y="3573016"/>
            <a:ext cx="3672408" cy="2780058"/>
          </a:xfrm>
          <a:prstGeom prst="rect">
            <a:avLst/>
          </a:prstGeom>
        </p:spPr>
      </p:pic>
      <p:pic>
        <p:nvPicPr>
          <p:cNvPr id="7" name="Рисунок 6" descr="818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73016"/>
            <a:ext cx="4377232" cy="2767955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290"/>
            <a:ext cx="7910538" cy="5653110"/>
          </a:xfrm>
        </p:spPr>
        <p:txBody>
          <a:bodyPr/>
          <a:lstStyle/>
          <a:p>
            <a:r>
              <a:rPr lang="ru-RU" sz="4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течение </a:t>
            </a:r>
            <a:r>
              <a:rPr lang="en-US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latin typeface="+mn-lt"/>
                <a:ea typeface="+mn-ea"/>
                <a:cs typeface="+mn-cs"/>
              </a:rPr>
              <a:t>XVII</a:t>
            </a:r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latin typeface="+mn-lt"/>
                <a:ea typeface="+mn-ea"/>
                <a:cs typeface="+mn-cs"/>
              </a:rPr>
              <a:t>XIX </a:t>
            </a:r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веков </a:t>
            </a: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система занимает центральное </a:t>
            </a: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место в </a:t>
            </a:r>
            <a:r>
              <a:rPr lang="ru-RU" sz="40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обучении, </a:t>
            </a:r>
            <a:r>
              <a:rPr lang="ru-RU" sz="400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n-lt"/>
                <a:ea typeface="+mn-ea"/>
                <a:cs typeface="+mn-cs"/>
              </a:rPr>
              <a:t>лекционная стала служить дополнением к ней. </a:t>
            </a:r>
            <a:endParaRPr lang="ru-RU" sz="40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r>
              <a:rPr lang="ru-RU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Сегодня </a:t>
            </a:r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90 %</a:t>
            </a:r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занятий в </a:t>
            </a:r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Оксфорде</a:t>
            </a:r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75 %</a:t>
            </a:r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40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Кембридже </a:t>
            </a:r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проводится </a:t>
            </a:r>
            <a:r>
              <a:rPr lang="ru-RU" sz="4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тьютором</a:t>
            </a:r>
            <a:r>
              <a:rPr lang="ru-RU" sz="4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 с одним или двумя </a:t>
            </a:r>
            <a:r>
              <a:rPr lang="ru-RU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студентами</a:t>
            </a:r>
            <a:endParaRPr lang="ru-RU" sz="4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EDITN">
  <a:themeElements>
    <a:clrScheme name="Тема Office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CAA966"/>
      </a:hlink>
      <a:folHlink>
        <a:srgbClr val="969696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A7947B"/>
        </a:lt1>
        <a:dk2>
          <a:srgbClr val="FFFFFF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CAA966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C25422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B04B1E"/>
        </a:accent6>
        <a:hlink>
          <a:srgbClr val="8488AC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EXPEDITN</Template>
  <TotalTime>339</TotalTime>
  <Words>574</Words>
  <Application>Microsoft Office PowerPoint</Application>
  <PresentationFormat>Экран (4:3)</PresentationFormat>
  <Paragraphs>79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EXPEDITN</vt:lpstr>
      <vt:lpstr>Тьюторское сопровождение учащихся как одна из форм и методов взаимодействия обучающих и обучающихся</vt:lpstr>
      <vt:lpstr>Слайд 2</vt:lpstr>
      <vt:lpstr>Слайд 3</vt:lpstr>
      <vt:lpstr>Слайд 4</vt:lpstr>
      <vt:lpstr>Тьюторство  выступает в трех ипостасях: </vt:lpstr>
      <vt:lpstr>Слайд 6</vt:lpstr>
      <vt:lpstr>Слайд 7</vt:lpstr>
      <vt:lpstr>Слайд 8</vt:lpstr>
      <vt:lpstr>Слайд 9</vt:lpstr>
      <vt:lpstr> Традиционная структура тьюторской системы включает в себя три элемента:</vt:lpstr>
      <vt:lpstr>Слайд 11</vt:lpstr>
      <vt:lpstr>Слайд 12</vt:lpstr>
      <vt:lpstr>Задачи педагога-тьютора:</vt:lpstr>
      <vt:lpstr>Слайд 14</vt:lpstr>
      <vt:lpstr>Слайд 15</vt:lpstr>
      <vt:lpstr>Правила тьютора: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Домик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Тьюторское сопровождение как одна из форм и методов взаимодействия обучающих и обучающихся</dc:title>
  <dc:creator>КибакНН</dc:creator>
  <cp:lastModifiedBy>Admin</cp:lastModifiedBy>
  <cp:revision>40</cp:revision>
  <cp:lastPrinted>1601-01-01T00:00:00Z</cp:lastPrinted>
  <dcterms:created xsi:type="dcterms:W3CDTF">2013-01-21T18:02:14Z</dcterms:created>
  <dcterms:modified xsi:type="dcterms:W3CDTF">2013-01-23T11:27:50Z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