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9" r:id="rId6"/>
    <p:sldId id="274" r:id="rId7"/>
    <p:sldId id="273" r:id="rId8"/>
    <p:sldId id="264" r:id="rId9"/>
    <p:sldId id="265" r:id="rId10"/>
    <p:sldId id="280" r:id="rId11"/>
    <p:sldId id="266" r:id="rId12"/>
    <p:sldId id="267" r:id="rId13"/>
    <p:sldId id="268" r:id="rId14"/>
    <p:sldId id="269" r:id="rId15"/>
    <p:sldId id="278" r:id="rId16"/>
    <p:sldId id="270" r:id="rId17"/>
    <p:sldId id="271" r:id="rId18"/>
    <p:sldId id="282" r:id="rId19"/>
    <p:sldId id="281" r:id="rId20"/>
    <p:sldId id="272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14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E70722-3903-4EAE-8164-C89BC9A09FA4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B2A7FA7-85D4-4807-B79D-5A4ACB62C25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Прогнозируемый результат</a:t>
          </a:r>
          <a:endParaRPr lang="ru-RU" b="1" dirty="0">
            <a:solidFill>
              <a:schemeClr val="tx1"/>
            </a:solidFill>
          </a:endParaRPr>
        </a:p>
      </dgm:t>
    </dgm:pt>
    <dgm:pt modelId="{290EE359-7F49-4D36-A8CC-8126C63DB3DF}" type="parTrans" cxnId="{0B01D6A5-92F0-4C79-A97C-0FBE27699697}">
      <dgm:prSet/>
      <dgm:spPr/>
      <dgm:t>
        <a:bodyPr/>
        <a:lstStyle/>
        <a:p>
          <a:endParaRPr lang="ru-RU"/>
        </a:p>
      </dgm:t>
    </dgm:pt>
    <dgm:pt modelId="{72EC4D7E-2661-4F3F-93B4-CA0D303CFD63}" type="sibTrans" cxnId="{0B01D6A5-92F0-4C79-A97C-0FBE27699697}">
      <dgm:prSet/>
      <dgm:spPr/>
      <dgm:t>
        <a:bodyPr/>
        <a:lstStyle/>
        <a:p>
          <a:endParaRPr lang="ru-RU"/>
        </a:p>
      </dgm:t>
    </dgm:pt>
    <dgm:pt modelId="{33069FFE-42D2-4113-96D7-1E33BA38A8F4}">
      <dgm:prSet phldrT="[Текст]"/>
      <dgm:spPr/>
      <dgm:t>
        <a:bodyPr/>
        <a:lstStyle/>
        <a:p>
          <a:r>
            <a:rPr lang="ru-RU" b="1" dirty="0" smtClean="0"/>
            <a:t>Активизация внимания учащихся</a:t>
          </a:r>
          <a:endParaRPr lang="ru-RU" b="1" dirty="0"/>
        </a:p>
      </dgm:t>
    </dgm:pt>
    <dgm:pt modelId="{59F437FB-BD13-41B3-ABCA-E2220E82F44F}" type="parTrans" cxnId="{825718EF-CAF6-4DC9-8919-793FD4894F05}">
      <dgm:prSet/>
      <dgm:spPr/>
      <dgm:t>
        <a:bodyPr/>
        <a:lstStyle/>
        <a:p>
          <a:endParaRPr lang="ru-RU"/>
        </a:p>
      </dgm:t>
    </dgm:pt>
    <dgm:pt modelId="{E4AEAF66-F26D-4F5B-A195-8244242DC250}" type="sibTrans" cxnId="{825718EF-CAF6-4DC9-8919-793FD4894F05}">
      <dgm:prSet/>
      <dgm:spPr/>
      <dgm:t>
        <a:bodyPr/>
        <a:lstStyle/>
        <a:p>
          <a:endParaRPr lang="ru-RU"/>
        </a:p>
      </dgm:t>
    </dgm:pt>
    <dgm:pt modelId="{7AC8C9C2-EC9E-43F1-BEA1-8F721F0ACD80}">
      <dgm:prSet phldrT="[Текст]"/>
      <dgm:spPr/>
      <dgm:t>
        <a:bodyPr/>
        <a:lstStyle/>
        <a:p>
          <a:r>
            <a:rPr lang="ru-RU" b="1" dirty="0" smtClean="0"/>
            <a:t>Развитие логического мышления</a:t>
          </a:r>
          <a:endParaRPr lang="ru-RU" b="1" dirty="0"/>
        </a:p>
      </dgm:t>
    </dgm:pt>
    <dgm:pt modelId="{DB1FF068-2B72-4104-9CD9-ADD2F875536C}" type="parTrans" cxnId="{EA9C2453-E880-44FD-A326-7EF91535C536}">
      <dgm:prSet/>
      <dgm:spPr/>
      <dgm:t>
        <a:bodyPr/>
        <a:lstStyle/>
        <a:p>
          <a:endParaRPr lang="ru-RU"/>
        </a:p>
      </dgm:t>
    </dgm:pt>
    <dgm:pt modelId="{2E68E03C-F3D2-4E2B-9306-57B6FF7CF745}" type="sibTrans" cxnId="{EA9C2453-E880-44FD-A326-7EF91535C536}">
      <dgm:prSet/>
      <dgm:spPr/>
      <dgm:t>
        <a:bodyPr/>
        <a:lstStyle/>
        <a:p>
          <a:endParaRPr lang="ru-RU"/>
        </a:p>
      </dgm:t>
    </dgm:pt>
    <dgm:pt modelId="{330967DD-8A1E-4127-A088-1E76600D984A}">
      <dgm:prSet phldrT="[Текст]"/>
      <dgm:spPr/>
      <dgm:t>
        <a:bodyPr/>
        <a:lstStyle/>
        <a:p>
          <a:r>
            <a:rPr lang="ru-RU" b="1" dirty="0" smtClean="0"/>
            <a:t>Повышение результатов учебной деятельности</a:t>
          </a:r>
          <a:endParaRPr lang="ru-RU" b="1" dirty="0"/>
        </a:p>
      </dgm:t>
    </dgm:pt>
    <dgm:pt modelId="{995096D4-3272-44D2-8970-C8CF5E589D76}" type="parTrans" cxnId="{5DC59411-F62D-42E0-9906-FFFB6953A31B}">
      <dgm:prSet/>
      <dgm:spPr/>
      <dgm:t>
        <a:bodyPr/>
        <a:lstStyle/>
        <a:p>
          <a:endParaRPr lang="ru-RU"/>
        </a:p>
      </dgm:t>
    </dgm:pt>
    <dgm:pt modelId="{B5A61C83-2AFC-4354-B2D0-81D1F1649CB8}" type="sibTrans" cxnId="{5DC59411-F62D-42E0-9906-FFFB6953A31B}">
      <dgm:prSet/>
      <dgm:spPr/>
      <dgm:t>
        <a:bodyPr/>
        <a:lstStyle/>
        <a:p>
          <a:endParaRPr lang="ru-RU"/>
        </a:p>
      </dgm:t>
    </dgm:pt>
    <dgm:pt modelId="{8E03FDB9-FAF5-44B7-B792-73896BE03349}" type="pres">
      <dgm:prSet presAssocID="{6FE70722-3903-4EAE-8164-C89BC9A09FA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ABA69F-1506-438E-B401-52522F54945F}" type="pres">
      <dgm:prSet presAssocID="{FB2A7FA7-85D4-4807-B79D-5A4ACB62C256}" presName="roof" presStyleLbl="dkBgShp" presStyleIdx="0" presStyleCnt="2"/>
      <dgm:spPr/>
      <dgm:t>
        <a:bodyPr/>
        <a:lstStyle/>
        <a:p>
          <a:endParaRPr lang="ru-RU"/>
        </a:p>
      </dgm:t>
    </dgm:pt>
    <dgm:pt modelId="{BA4124F3-2800-4393-8D97-4064A3361B7B}" type="pres">
      <dgm:prSet presAssocID="{FB2A7FA7-85D4-4807-B79D-5A4ACB62C256}" presName="pillars" presStyleCnt="0"/>
      <dgm:spPr/>
    </dgm:pt>
    <dgm:pt modelId="{D5DCC117-0611-4B37-93E6-88368114BAA6}" type="pres">
      <dgm:prSet presAssocID="{FB2A7FA7-85D4-4807-B79D-5A4ACB62C25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A0840-DD6E-495B-AB96-96DE1B04913D}" type="pres">
      <dgm:prSet presAssocID="{7AC8C9C2-EC9E-43F1-BEA1-8F721F0ACD80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D0B11-FC52-4981-B1EB-A66B615FA5E5}" type="pres">
      <dgm:prSet presAssocID="{330967DD-8A1E-4127-A088-1E76600D984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EDC89-9368-4D8A-AA28-CCB00C34B7C2}" type="pres">
      <dgm:prSet presAssocID="{FB2A7FA7-85D4-4807-B79D-5A4ACB62C256}" presName="base" presStyleLbl="dkBgShp" presStyleIdx="1" presStyleCnt="2"/>
      <dgm:spPr/>
    </dgm:pt>
  </dgm:ptLst>
  <dgm:cxnLst>
    <dgm:cxn modelId="{EA9C2453-E880-44FD-A326-7EF91535C536}" srcId="{FB2A7FA7-85D4-4807-B79D-5A4ACB62C256}" destId="{7AC8C9C2-EC9E-43F1-BEA1-8F721F0ACD80}" srcOrd="1" destOrd="0" parTransId="{DB1FF068-2B72-4104-9CD9-ADD2F875536C}" sibTransId="{2E68E03C-F3D2-4E2B-9306-57B6FF7CF745}"/>
    <dgm:cxn modelId="{825718EF-CAF6-4DC9-8919-793FD4894F05}" srcId="{FB2A7FA7-85D4-4807-B79D-5A4ACB62C256}" destId="{33069FFE-42D2-4113-96D7-1E33BA38A8F4}" srcOrd="0" destOrd="0" parTransId="{59F437FB-BD13-41B3-ABCA-E2220E82F44F}" sibTransId="{E4AEAF66-F26D-4F5B-A195-8244242DC250}"/>
    <dgm:cxn modelId="{89C650F2-0E5D-4738-9F7F-AD310DC09BEA}" type="presOf" srcId="{7AC8C9C2-EC9E-43F1-BEA1-8F721F0ACD80}" destId="{DFFA0840-DD6E-495B-AB96-96DE1B04913D}" srcOrd="0" destOrd="0" presId="urn:microsoft.com/office/officeart/2005/8/layout/hList3"/>
    <dgm:cxn modelId="{5DC59411-F62D-42E0-9906-FFFB6953A31B}" srcId="{FB2A7FA7-85D4-4807-B79D-5A4ACB62C256}" destId="{330967DD-8A1E-4127-A088-1E76600D984A}" srcOrd="2" destOrd="0" parTransId="{995096D4-3272-44D2-8970-C8CF5E589D76}" sibTransId="{B5A61C83-2AFC-4354-B2D0-81D1F1649CB8}"/>
    <dgm:cxn modelId="{0B01D6A5-92F0-4C79-A97C-0FBE27699697}" srcId="{6FE70722-3903-4EAE-8164-C89BC9A09FA4}" destId="{FB2A7FA7-85D4-4807-B79D-5A4ACB62C256}" srcOrd="0" destOrd="0" parTransId="{290EE359-7F49-4D36-A8CC-8126C63DB3DF}" sibTransId="{72EC4D7E-2661-4F3F-93B4-CA0D303CFD63}"/>
    <dgm:cxn modelId="{423DC5F1-5D31-45F5-B98B-637D5274FD31}" type="presOf" srcId="{6FE70722-3903-4EAE-8164-C89BC9A09FA4}" destId="{8E03FDB9-FAF5-44B7-B792-73896BE03349}" srcOrd="0" destOrd="0" presId="urn:microsoft.com/office/officeart/2005/8/layout/hList3"/>
    <dgm:cxn modelId="{288A4FC5-71FB-4D0A-8BF3-7FA2B95E8685}" type="presOf" srcId="{330967DD-8A1E-4127-A088-1E76600D984A}" destId="{092D0B11-FC52-4981-B1EB-A66B615FA5E5}" srcOrd="0" destOrd="0" presId="urn:microsoft.com/office/officeart/2005/8/layout/hList3"/>
    <dgm:cxn modelId="{A072A349-F50E-4177-9829-B6C5DFA738A0}" type="presOf" srcId="{FB2A7FA7-85D4-4807-B79D-5A4ACB62C256}" destId="{73ABA69F-1506-438E-B401-52522F54945F}" srcOrd="0" destOrd="0" presId="urn:microsoft.com/office/officeart/2005/8/layout/hList3"/>
    <dgm:cxn modelId="{E2996947-3484-489E-97F2-C3EF0720776B}" type="presOf" srcId="{33069FFE-42D2-4113-96D7-1E33BA38A8F4}" destId="{D5DCC117-0611-4B37-93E6-88368114BAA6}" srcOrd="0" destOrd="0" presId="urn:microsoft.com/office/officeart/2005/8/layout/hList3"/>
    <dgm:cxn modelId="{C482135A-A880-4615-B828-A4A345CE15B6}" type="presParOf" srcId="{8E03FDB9-FAF5-44B7-B792-73896BE03349}" destId="{73ABA69F-1506-438E-B401-52522F54945F}" srcOrd="0" destOrd="0" presId="urn:microsoft.com/office/officeart/2005/8/layout/hList3"/>
    <dgm:cxn modelId="{09E7F4DF-DE71-432F-B0C1-1A36645F3A2A}" type="presParOf" srcId="{8E03FDB9-FAF5-44B7-B792-73896BE03349}" destId="{BA4124F3-2800-4393-8D97-4064A3361B7B}" srcOrd="1" destOrd="0" presId="urn:microsoft.com/office/officeart/2005/8/layout/hList3"/>
    <dgm:cxn modelId="{C5C43431-15A4-45D3-B1B9-E03A9FBC87F6}" type="presParOf" srcId="{BA4124F3-2800-4393-8D97-4064A3361B7B}" destId="{D5DCC117-0611-4B37-93E6-88368114BAA6}" srcOrd="0" destOrd="0" presId="urn:microsoft.com/office/officeart/2005/8/layout/hList3"/>
    <dgm:cxn modelId="{5BFFE6D3-D6E4-413F-AA3B-FADDF9CBDA3B}" type="presParOf" srcId="{BA4124F3-2800-4393-8D97-4064A3361B7B}" destId="{DFFA0840-DD6E-495B-AB96-96DE1B04913D}" srcOrd="1" destOrd="0" presId="urn:microsoft.com/office/officeart/2005/8/layout/hList3"/>
    <dgm:cxn modelId="{EE1C86D3-986A-4314-B5CC-55170250AD47}" type="presParOf" srcId="{BA4124F3-2800-4393-8D97-4064A3361B7B}" destId="{092D0B11-FC52-4981-B1EB-A66B615FA5E5}" srcOrd="2" destOrd="0" presId="urn:microsoft.com/office/officeart/2005/8/layout/hList3"/>
    <dgm:cxn modelId="{8849B22D-AA4C-4400-A05B-FBA15A52EFE0}" type="presParOf" srcId="{8E03FDB9-FAF5-44B7-B792-73896BE03349}" destId="{392EDC89-9368-4D8A-AA28-CCB00C34B7C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ABA69F-1506-438E-B401-52522F54945F}">
      <dsp:nvSpPr>
        <dsp:cNvPr id="0" name=""/>
        <dsp:cNvSpPr/>
      </dsp:nvSpPr>
      <dsp:spPr>
        <a:xfrm>
          <a:off x="0" y="0"/>
          <a:ext cx="7488832" cy="172819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b="1" kern="1200" dirty="0" smtClean="0">
              <a:solidFill>
                <a:schemeClr val="tx1"/>
              </a:solidFill>
            </a:rPr>
            <a:t>Прогнозируемый результат</a:t>
          </a:r>
          <a:endParaRPr lang="ru-RU" sz="4900" b="1" kern="1200" dirty="0">
            <a:solidFill>
              <a:schemeClr val="tx1"/>
            </a:solidFill>
          </a:endParaRPr>
        </a:p>
      </dsp:txBody>
      <dsp:txXfrm>
        <a:off x="0" y="0"/>
        <a:ext cx="7488832" cy="1728192"/>
      </dsp:txXfrm>
    </dsp:sp>
    <dsp:sp modelId="{D5DCC117-0611-4B37-93E6-88368114BAA6}">
      <dsp:nvSpPr>
        <dsp:cNvPr id="0" name=""/>
        <dsp:cNvSpPr/>
      </dsp:nvSpPr>
      <dsp:spPr>
        <a:xfrm>
          <a:off x="3656" y="1728192"/>
          <a:ext cx="2493839" cy="36292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Активизация внимания учащихся</a:t>
          </a:r>
          <a:endParaRPr lang="ru-RU" sz="2500" b="1" kern="1200" dirty="0"/>
        </a:p>
      </dsp:txBody>
      <dsp:txXfrm>
        <a:off x="3656" y="1728192"/>
        <a:ext cx="2493839" cy="3629203"/>
      </dsp:txXfrm>
    </dsp:sp>
    <dsp:sp modelId="{DFFA0840-DD6E-495B-AB96-96DE1B04913D}">
      <dsp:nvSpPr>
        <dsp:cNvPr id="0" name=""/>
        <dsp:cNvSpPr/>
      </dsp:nvSpPr>
      <dsp:spPr>
        <a:xfrm>
          <a:off x="2497496" y="1728192"/>
          <a:ext cx="2493839" cy="36292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Развитие логического мышления</a:t>
          </a:r>
          <a:endParaRPr lang="ru-RU" sz="2500" b="1" kern="1200" dirty="0"/>
        </a:p>
      </dsp:txBody>
      <dsp:txXfrm>
        <a:off x="2497496" y="1728192"/>
        <a:ext cx="2493839" cy="3629203"/>
      </dsp:txXfrm>
    </dsp:sp>
    <dsp:sp modelId="{092D0B11-FC52-4981-B1EB-A66B615FA5E5}">
      <dsp:nvSpPr>
        <dsp:cNvPr id="0" name=""/>
        <dsp:cNvSpPr/>
      </dsp:nvSpPr>
      <dsp:spPr>
        <a:xfrm>
          <a:off x="4991335" y="1728192"/>
          <a:ext cx="2493839" cy="36292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Повышение результатов учебной деятельности</a:t>
          </a:r>
          <a:endParaRPr lang="ru-RU" sz="2500" b="1" kern="1200" dirty="0"/>
        </a:p>
      </dsp:txBody>
      <dsp:txXfrm>
        <a:off x="4991335" y="1728192"/>
        <a:ext cx="2493839" cy="3629203"/>
      </dsp:txXfrm>
    </dsp:sp>
    <dsp:sp modelId="{392EDC89-9368-4D8A-AA28-CCB00C34B7C2}">
      <dsp:nvSpPr>
        <dsp:cNvPr id="0" name=""/>
        <dsp:cNvSpPr/>
      </dsp:nvSpPr>
      <dsp:spPr>
        <a:xfrm>
          <a:off x="0" y="5357395"/>
          <a:ext cx="7488832" cy="40324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791AFD-2D06-4BEE-9050-407A41BCAC80}" type="datetimeFigureOut">
              <a:rPr lang="ru-RU" smtClean="0"/>
              <a:pPr/>
              <a:t>вт 21.06.22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68B870-C235-4D77-811B-AFF79625E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 l="5113" t="6951" r="5113" b="6951"/>
          <a:stretch>
            <a:fillRect/>
          </a:stretch>
        </p:blipFill>
        <p:spPr bwMode="auto">
          <a:xfrm>
            <a:off x="0" y="94702"/>
            <a:ext cx="9144000" cy="6763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907704" y="2492896"/>
            <a:ext cx="2520280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99592" y="62068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475656" y="47667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203461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УСВОЕНИЯ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ГЛАВНОГО УЧЕБНОГО МАТЕРИАЛА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УЧЕБНОМ ЗАНЯТИИ: </a:t>
            </a:r>
            <a:endParaRPr kumimoji="0" lang="ru-RU" sz="3600" b="1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МЕТОДИКА,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ДИАГНОСТИКА,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КОРРЕКЦИЯ</a:t>
            </a:r>
            <a:endParaRPr kumimoji="0" lang="ru-RU" sz="3600" b="1" i="0" u="none" strike="noStrike" cap="none" normalizeH="0" baseline="0" dirty="0" smtClean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Прогнозируемый результат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11560" y="404664"/>
          <a:ext cx="748883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1. Вопрос-понятие,</a:t>
            </a:r>
          </a:p>
          <a:p>
            <a:pPr>
              <a:buNone/>
            </a:pPr>
            <a:r>
              <a:rPr lang="ru-RU" sz="4400" b="1" dirty="0" smtClean="0"/>
              <a:t>2. Вопрос-суждение,</a:t>
            </a:r>
          </a:p>
          <a:p>
            <a:pPr>
              <a:buNone/>
            </a:pPr>
            <a:r>
              <a:rPr lang="ru-RU" sz="4400" b="1" dirty="0" smtClean="0"/>
              <a:t>3. Вопрос-сравнение,</a:t>
            </a:r>
          </a:p>
          <a:p>
            <a:pPr>
              <a:buNone/>
            </a:pPr>
            <a:r>
              <a:rPr lang="ru-RU" sz="4400" b="1" dirty="0" smtClean="0"/>
              <a:t>4. Вопрос-противоречие</a:t>
            </a:r>
            <a:endParaRPr lang="ru-RU" sz="4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88641"/>
          <a:ext cx="74676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/>
                <a:gridCol w="3712840"/>
              </a:tblGrid>
              <a:tr h="4102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ВОПРОС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ПОНЯТИЕ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10260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Что называется?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Что считается?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Что понимается под?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Что представляет собой? 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Что выражает? 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Что является?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Что такое?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Каковы свойства и виды?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В чем заключается сущность?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Кровотечением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Кровопотерей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Гематокритом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Плазма крови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Понятие «объем циркулирующей крови»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Показанием к переливанию крови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Гемоглобин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Кровезамещающих растворов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Восполнения кровопотери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03848" y="4725142"/>
            <a:ext cx="4608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dk1"/>
                </a:solidFill>
              </a:rPr>
              <a:t>Учебная  дисциплина «Сестринское дело в хирургии и травматологии», </a:t>
            </a:r>
            <a:endParaRPr lang="ru-RU" sz="2000" b="1" i="1" dirty="0" smtClean="0">
              <a:solidFill>
                <a:schemeClr val="dk1"/>
              </a:solidFill>
            </a:endParaRPr>
          </a:p>
          <a:p>
            <a:r>
              <a:rPr lang="ru-RU" sz="2000" b="1" i="1" dirty="0" smtClean="0">
                <a:solidFill>
                  <a:schemeClr val="dk1"/>
                </a:solidFill>
              </a:rPr>
              <a:t>тема </a:t>
            </a:r>
            <a:r>
              <a:rPr lang="ru-RU" sz="2000" b="1" i="1" dirty="0">
                <a:solidFill>
                  <a:schemeClr val="dk1"/>
                </a:solidFill>
              </a:rPr>
              <a:t>«Кровотечение», </a:t>
            </a:r>
            <a:endParaRPr lang="ru-RU" sz="2000" b="1" i="1" dirty="0" smtClean="0">
              <a:solidFill>
                <a:schemeClr val="dk1"/>
              </a:solidFill>
            </a:endParaRPr>
          </a:p>
          <a:p>
            <a:r>
              <a:rPr lang="ru-RU" sz="2000" b="1" i="1" dirty="0" smtClean="0">
                <a:solidFill>
                  <a:schemeClr val="dk1"/>
                </a:solidFill>
              </a:rPr>
              <a:t>преподаватель </a:t>
            </a:r>
            <a:r>
              <a:rPr lang="ru-RU" sz="2000" b="1" i="1" dirty="0">
                <a:solidFill>
                  <a:schemeClr val="dk1"/>
                </a:solidFill>
              </a:rPr>
              <a:t>Селюков В.И.</a:t>
            </a:r>
            <a:endParaRPr lang="ru-RU" sz="2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8712968" cy="7513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8670"/>
                <a:gridCol w="4684298"/>
              </a:tblGrid>
              <a:tr h="4417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ВОПРОС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СУЖДЕНИЕ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16283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Чем объяснить?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Что, как доказать?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Что, в каком случае?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Когда? 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Каким образом?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Вследствие чего?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Почему?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Междисциплинарный характер гигиенического воспитания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Важность знаний о методах гигиенического воспитания для каждого медработника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   Гигиеническое обучение информационно-рецептивным методом оказывается неэффективным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 Используется эвристический метод гигиенического воспитания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Реализуется  репродуктивный метод гигиенического воспитания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Ведущая роль гигиенического воспитания отводится медицинским работникам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Гигиеническое воспитание является важным направлением государственной политики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5949280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dk1"/>
                </a:solidFill>
              </a:rPr>
              <a:t>Учебная  дисциплина «Гигиена и экология человека»,</a:t>
            </a:r>
          </a:p>
          <a:p>
            <a:r>
              <a:rPr lang="ru-RU" b="1" i="1" dirty="0" smtClean="0">
                <a:solidFill>
                  <a:schemeClr val="dk1"/>
                </a:solidFill>
              </a:rPr>
              <a:t> тема «</a:t>
            </a:r>
            <a:r>
              <a:rPr lang="ru-RU" b="1" i="1" dirty="0" smtClean="0"/>
              <a:t>Санитарное просвещение и гигиеническое воспитание населения</a:t>
            </a:r>
            <a:r>
              <a:rPr lang="ru-RU" b="1" i="1" dirty="0" smtClean="0">
                <a:solidFill>
                  <a:schemeClr val="dk1"/>
                </a:solidFill>
              </a:rPr>
              <a:t>», </a:t>
            </a:r>
          </a:p>
          <a:p>
            <a:r>
              <a:rPr lang="ru-RU" b="1" i="1" dirty="0" smtClean="0">
                <a:solidFill>
                  <a:schemeClr val="dk1"/>
                </a:solidFill>
              </a:rPr>
              <a:t>преподаватель     Козырева Л.Н.                        .</a:t>
            </a:r>
            <a:endParaRPr lang="ru-RU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0"/>
          <a:ext cx="8363272" cy="585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4896544"/>
              </a:tblGrid>
              <a:tr h="555391"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ВОПРОС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СРАВНЕНИЕ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18106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По сравнению с,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Так же, как и,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Как, так и,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 Сравнивая, можно сказать,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Кроме, еще,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b="1" dirty="0" smtClean="0"/>
                        <a:t> </a:t>
                      </a:r>
                    </a:p>
                    <a:p>
                      <a:endParaRPr lang="ru-RU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1.По сравнению с ощущением,  при восприятии происходит целостное отражение предметов и явлений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Так же, как и ощущение, восприятие – это психический познавательный процесс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Как  ощущение, так и восприятие – это процессы, при которых человек познает окружающий мир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Сравнивая, можно сказать, что при ощущении в психике происходит отражение отдельных свойств  предметов и явлений, а при восприятии - целостное отражение предметов и явлений 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Кроме ощущений и восприятия, еще существуют и другие познавательные процессы</a:t>
                      </a:r>
                    </a:p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0"/>
          <a:ext cx="8363272" cy="6407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4896544"/>
              </a:tblGrid>
              <a:tr h="555391">
                <a:tc>
                  <a:txBody>
                    <a:bodyPr/>
                    <a:lstStyle/>
                    <a:p>
                      <a:pPr indent="449580"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ВОПРОС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СРАВНЕНИЕ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18106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Помимо,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 Больше, чем,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 Не только, а(но) и,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 Наряду с,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Если, то,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 В отличие от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Помимо этих процессов природа одарила человека памятью, мышлением, воображением, интеллектом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Больше  запоминаются редкие, странные, необычные впечатления, чем привычные и банальные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Память-это способность не только к запоминанию, но и к забыванию информации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 Нарушения памяти наряду с тотальными, могут носить и частичный характер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 Если конфабуляции - это обманы памяти,  то псевдореминисценции – это нарушения хронологии  в памяти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 В отличие от других познавательных процессов,  в мышлении на основе сенсорной информации, делаются определенные выводы 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5877272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dk1"/>
                </a:solidFill>
              </a:rPr>
              <a:t>Учебная  дисциплина «Медицинская психология, этика и деонтология», </a:t>
            </a:r>
          </a:p>
          <a:p>
            <a:r>
              <a:rPr lang="ru-RU" b="1" i="1" dirty="0" smtClean="0">
                <a:solidFill>
                  <a:schemeClr val="dk1"/>
                </a:solidFill>
              </a:rPr>
              <a:t>тема «</a:t>
            </a:r>
            <a:r>
              <a:rPr lang="ru-RU" b="1" i="1" dirty="0" smtClean="0"/>
              <a:t>Психические познавательные процессы</a:t>
            </a:r>
            <a:r>
              <a:rPr lang="ru-RU" b="1" i="1" dirty="0" smtClean="0">
                <a:solidFill>
                  <a:schemeClr val="dk1"/>
                </a:solidFill>
              </a:rPr>
              <a:t>», </a:t>
            </a:r>
          </a:p>
          <a:p>
            <a:r>
              <a:rPr lang="ru-RU" b="1" i="1" dirty="0">
                <a:solidFill>
                  <a:schemeClr val="dk1"/>
                </a:solidFill>
              </a:rPr>
              <a:t>п</a:t>
            </a:r>
            <a:r>
              <a:rPr lang="ru-RU" b="1" i="1" dirty="0" smtClean="0">
                <a:solidFill>
                  <a:schemeClr val="dk1"/>
                </a:solidFill>
              </a:rPr>
              <a:t>реподаватель </a:t>
            </a:r>
            <a:r>
              <a:rPr lang="ru-RU" b="1" i="1" dirty="0" err="1" smtClean="0">
                <a:solidFill>
                  <a:schemeClr val="dk1"/>
                </a:solidFill>
              </a:rPr>
              <a:t>Господарева</a:t>
            </a:r>
            <a:r>
              <a:rPr lang="ru-RU" b="1" i="1" dirty="0" smtClean="0">
                <a:solidFill>
                  <a:schemeClr val="dk1"/>
                </a:solidFill>
              </a:rPr>
              <a:t> Т.В.</a:t>
            </a:r>
            <a:endParaRPr lang="ru-RU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824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7020272"/>
              </a:tblGrid>
              <a:tr h="210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ВОПРОС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ПРОТИВОРЕЧИЕ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51006"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Что, а,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Тем, что,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 Хотя,  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 Не, но,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Если, то,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Тем, чем,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Несмотря на,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8. Однако, 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9.  Не только,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Что является демографическими показателями, а что к ним не относится</a:t>
                      </a:r>
                    </a:p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О том, что изменяются демографические показатели, свидетельствуют статистические данные</a:t>
                      </a:r>
                    </a:p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Хотя статистические данные не дают прямую характеристику здоровью населения</a:t>
                      </a:r>
                    </a:p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Не  демографические  показатели, но показатели физического развития дают прямую характеристику здоровью населения</a:t>
                      </a:r>
                    </a:p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Если в развитых странах показатель рождаемости низкий, то в слаборазвитых странах он высокий</a:t>
                      </a:r>
                    </a:p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Чем выше уровень жизни населения страны, тем ниже показатель рождаемости</a:t>
                      </a:r>
                    </a:p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Несмотря на то, что в слаборазвитых странах показатель рождаемости высокий, показатель смертности здесь тоже остается высоким</a:t>
                      </a:r>
                    </a:p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8.Однако, численность населения во всем мире продолжает расти</a:t>
                      </a:r>
                    </a:p>
                    <a:p>
                      <a:r>
                        <a:rPr kumimoji="0" lang="ru-RU" sz="1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Не только рождаемость влияет на увеличение численности населения мира, но и показатель продолжительности жизни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Учебная дисциплина «Общественное здоровье и здравоохранение»,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тема «Демографические показатели», преподаватель Троян Е.А.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200" dirty="0" smtClean="0"/>
              <a:t>   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Основным отличительным признаком заявляемого изобретения является:</a:t>
            </a:r>
          </a:p>
          <a:p>
            <a:r>
              <a:rPr lang="ru-RU" sz="2800" dirty="0" smtClean="0"/>
              <a:t> </a:t>
            </a:r>
            <a:r>
              <a:rPr lang="ru-RU" sz="2800" b="1" dirty="0" smtClean="0"/>
              <a:t>использование современного дидактического инструментария познания с помощью карточки - комплекта, и является инструментом для выделения ДЭЗ;</a:t>
            </a:r>
          </a:p>
          <a:p>
            <a:r>
              <a:rPr lang="ru-RU" sz="2800" b="1" dirty="0" smtClean="0"/>
              <a:t>формирование и передача мысли, заложенной в тексте;</a:t>
            </a:r>
          </a:p>
          <a:p>
            <a:r>
              <a:rPr lang="ru-RU" sz="2800" b="1" dirty="0" smtClean="0"/>
              <a:t> повышение эффективности обучения за счет повышения степени усвоения информации, содержащейся в учебном материале.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3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Уровни усвоения</a:t>
            </a:r>
          </a:p>
          <a:p>
            <a:pPr algn="ctr">
              <a:buNone/>
            </a:pPr>
            <a:r>
              <a:rPr lang="ru-RU" sz="43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учебного материала</a:t>
            </a:r>
          </a:p>
          <a:p>
            <a:pPr>
              <a:buNone/>
            </a:pPr>
            <a:r>
              <a:rPr lang="ru-RU" sz="4000" b="1" dirty="0" smtClean="0"/>
              <a:t>1. </a:t>
            </a:r>
            <a:r>
              <a:rPr lang="ru-RU" sz="4400" b="1" dirty="0" smtClean="0"/>
              <a:t>Вопрос-понятие </a:t>
            </a:r>
            <a:r>
              <a:rPr lang="ru-RU" sz="4400" i="1" dirty="0" smtClean="0"/>
              <a:t>(представление- 4 балла),</a:t>
            </a:r>
          </a:p>
          <a:p>
            <a:pPr>
              <a:buNone/>
            </a:pPr>
            <a:r>
              <a:rPr lang="ru-RU" sz="4400" b="1" dirty="0" smtClean="0"/>
              <a:t>2. Вопрос-суждение </a:t>
            </a:r>
            <a:r>
              <a:rPr lang="ru-RU" sz="4400" i="1" dirty="0" smtClean="0"/>
              <a:t>(понимание- 5-6 баллов),</a:t>
            </a:r>
          </a:p>
          <a:p>
            <a:pPr>
              <a:buNone/>
            </a:pPr>
            <a:r>
              <a:rPr lang="ru-RU" sz="4400" b="1" dirty="0" smtClean="0"/>
              <a:t>3. Вопрос-сравнение </a:t>
            </a:r>
            <a:r>
              <a:rPr lang="ru-RU" sz="4400" i="1" dirty="0" smtClean="0"/>
              <a:t>(применение- 7-8 баллов),</a:t>
            </a:r>
          </a:p>
          <a:p>
            <a:pPr>
              <a:buNone/>
            </a:pPr>
            <a:r>
              <a:rPr lang="ru-RU" sz="4400" b="1" dirty="0" smtClean="0"/>
              <a:t>4. Вопрос-противоречие </a:t>
            </a:r>
            <a:r>
              <a:rPr lang="ru-RU" sz="4400" i="1" dirty="0" smtClean="0"/>
              <a:t>(творчество- 9-10 баллов)</a:t>
            </a:r>
            <a:endParaRPr lang="ru-RU" sz="4400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преимущества данного способа</a:t>
            </a:r>
            <a:endParaRPr lang="ru-RU" sz="40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75240" cy="506117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заявляемый способ обучения не требует использования специального дорогостоящего оборудования;</a:t>
            </a:r>
          </a:p>
          <a:p>
            <a:r>
              <a:rPr lang="ru-RU" b="1" dirty="0" smtClean="0"/>
              <a:t>особенностью описываемого способа обучения является то, что он может быть использован как при традиционном обучении, так и на основе инновационных технологий;</a:t>
            </a:r>
          </a:p>
          <a:p>
            <a:r>
              <a:rPr lang="ru-RU" b="1" dirty="0" err="1" smtClean="0"/>
              <a:t>прогнозирунмый</a:t>
            </a:r>
            <a:r>
              <a:rPr lang="ru-RU" b="1" dirty="0" smtClean="0"/>
              <a:t> результат заключается в развитии у обучаемых умственных приемов (логических операций), которые являются механизмами мыслительной деятельности человека, лежащей в основе понимания и усвоения любого учебного текста.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980728"/>
            <a:ext cx="2736304" cy="24482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Главные элементы знаний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3933056"/>
            <a:ext cx="2592288" cy="23762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Второсте-пенные</a:t>
            </a:r>
            <a:r>
              <a:rPr lang="ru-RU" sz="2800" b="1" dirty="0" smtClean="0">
                <a:solidFill>
                  <a:schemeClr val="tx1"/>
                </a:solidFill>
              </a:rPr>
              <a:t> элементы знаний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3347864" y="1700808"/>
            <a:ext cx="2160240" cy="144016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образуют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с вырезом 7"/>
          <p:cNvSpPr/>
          <p:nvPr/>
        </p:nvSpPr>
        <p:spPr>
          <a:xfrm>
            <a:off x="3491880" y="4365104"/>
            <a:ext cx="2088232" cy="13681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связывают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24128" y="1052736"/>
            <a:ext cx="2736304" cy="23762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содержание </a:t>
            </a:r>
            <a:r>
              <a:rPr lang="ru-RU" sz="2400" b="1" dirty="0" err="1" smtClean="0">
                <a:solidFill>
                  <a:schemeClr val="tx1"/>
                </a:solidFill>
              </a:rPr>
              <a:t>функционирую-щей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системы знания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68144" y="4149080"/>
            <a:ext cx="2520280" cy="22322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их </a:t>
            </a:r>
            <a:r>
              <a:rPr lang="ru-RU" sz="2400" b="1" dirty="0">
                <a:solidFill>
                  <a:schemeClr val="tx1"/>
                </a:solidFill>
              </a:rPr>
              <a:t>в логически целое образование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ВЫВОДЫ</a:t>
            </a:r>
            <a:endParaRPr lang="ru-RU" sz="40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75240" cy="5637240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/>
              <a:t>методика организации усвоения главного учебного материала («доминирующих элементов знания») на учебном занятии включает разнообразные способы, приемы, формы и средства;</a:t>
            </a:r>
          </a:p>
          <a:p>
            <a:r>
              <a:rPr lang="ru-RU" sz="2800" b="1" dirty="0" smtClean="0"/>
              <a:t>выбор методических приемов преподавателем должен зависеть от уровня обучения и </a:t>
            </a:r>
            <a:r>
              <a:rPr lang="ru-RU" sz="2800" b="1" dirty="0" err="1" smtClean="0"/>
              <a:t>обученности</a:t>
            </a:r>
            <a:r>
              <a:rPr lang="ru-RU" sz="2800" b="1" dirty="0" smtClean="0"/>
              <a:t> учащихся, их учебной мотивации, а также соответствовать требованиям, предъявляемым к результатам учебной деятельности учащихся в учебно-программной документации (знать на уровне представления и  понимания, уметь применить знания);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/>
              <a:t>методика организация усвоения главного учебного материала («доминирующих элементов знания») на учебном занятии обязательно подразумевает диагностику (как усвоили?) и коррекцию (как ликвидировать пробелы в знаниях?);</a:t>
            </a:r>
          </a:p>
          <a:p>
            <a:r>
              <a:rPr lang="ru-RU" sz="2800" b="1" dirty="0" smtClean="0"/>
              <a:t>успешность работы по организации усвоения главного учебного (ДЭЗ) материала гарантирована, если внедрение методических подходов  </a:t>
            </a:r>
            <a:r>
              <a:rPr lang="ru-RU" sz="2800" b="1" u="sng" dirty="0" smtClean="0"/>
              <a:t>начинается одновременно с началом изучения учебного предмета (дисциплины) и осуществляется одновременно на нескольких учебных предметах (дисциплинах). 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</a:rPr>
              <a:t>     </a:t>
            </a:r>
            <a:r>
              <a:rPr lang="ru-RU" sz="4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Главными (</a:t>
            </a:r>
            <a:r>
              <a:rPr lang="ru-RU" sz="4400" b="1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«доминирующими элементами знаний»</a:t>
            </a:r>
            <a:r>
              <a:rPr lang="ru-RU" sz="4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-ДЭЗ) </a:t>
            </a:r>
            <a:r>
              <a:rPr lang="ru-RU" sz="3200" b="1" dirty="0" smtClean="0"/>
              <a:t>элементами знания считаются те, которые вводятся впервые и без которых невозможно усвоение последующих элементов знания. </a:t>
            </a:r>
            <a:endParaRPr lang="ru-R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   </a:t>
            </a:r>
            <a:r>
              <a:rPr lang="ru-RU" sz="3200" b="1" dirty="0" smtClean="0"/>
              <a:t>Для усвоения </a:t>
            </a:r>
            <a:r>
              <a:rPr lang="ru-RU" sz="4400" b="1" u="sng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«доминирующих элементов знания»</a:t>
            </a:r>
            <a:r>
              <a:rPr lang="ru-RU" sz="4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 </a:t>
            </a:r>
            <a:r>
              <a:rPr lang="ru-RU" sz="3200" b="1" dirty="0" smtClean="0"/>
              <a:t>разработаны методические приёмы составления системы вопросов и их использования в процессе обучения. </a:t>
            </a:r>
            <a:endParaRPr lang="ru-RU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        Методические приемы    составления вопросов и их   использования в процессе обучения:</a:t>
            </a:r>
          </a:p>
          <a:p>
            <a:pPr>
              <a:buNone/>
            </a:pPr>
            <a:r>
              <a:rPr lang="ru-RU" sz="2800" dirty="0" smtClean="0">
                <a:ln>
                  <a:solidFill>
                    <a:schemeClr val="tx1"/>
                  </a:solidFill>
                </a:ln>
              </a:rPr>
              <a:t>1. Анализ учебного материала; </a:t>
            </a:r>
          </a:p>
          <a:p>
            <a:pPr>
              <a:buNone/>
            </a:pPr>
            <a:r>
              <a:rPr lang="ru-RU" sz="2800" dirty="0" smtClean="0">
                <a:ln>
                  <a:solidFill>
                    <a:schemeClr val="tx1"/>
                  </a:solidFill>
                </a:ln>
              </a:rPr>
              <a:t>2. Выделение «доминирующих элементов знания»;</a:t>
            </a:r>
          </a:p>
          <a:p>
            <a:pPr>
              <a:buNone/>
            </a:pPr>
            <a:r>
              <a:rPr lang="ru-RU" sz="2800" dirty="0" smtClean="0">
                <a:ln>
                  <a:solidFill>
                    <a:schemeClr val="tx1"/>
                  </a:solidFill>
                </a:ln>
              </a:rPr>
              <a:t>3. Представление ДЭЗ в виде системы вопросов и ответов</a:t>
            </a:r>
            <a:endParaRPr lang="ru-RU" sz="2800" dirty="0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Организация  процесса усвоения главного учебного материала на учебных занятиях преподавателями комиссии узких дисциплин</a:t>
            </a:r>
          </a:p>
          <a:p>
            <a:pPr algn="ctr">
              <a:buNone/>
            </a:pPr>
            <a:r>
              <a:rPr lang="ru-RU" sz="4000" b="1" i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                            </a:t>
            </a:r>
          </a:p>
          <a:p>
            <a:pPr algn="ctr">
              <a:buNone/>
            </a:pPr>
            <a:r>
              <a:rPr lang="ru-RU" sz="4000" b="1" i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             </a:t>
            </a:r>
            <a:r>
              <a:rPr lang="ru-RU" b="1" i="1" dirty="0" err="1" smtClean="0"/>
              <a:t>Петько</a:t>
            </a:r>
            <a:r>
              <a:rPr lang="ru-RU" b="1" i="1" dirty="0" smtClean="0"/>
              <a:t> Т.Ф.,</a:t>
            </a:r>
          </a:p>
          <a:p>
            <a:pPr algn="ctr">
              <a:buNone/>
            </a:pPr>
            <a:r>
              <a:rPr lang="ru-RU" b="1" i="1" dirty="0" smtClean="0"/>
              <a:t>                                       председатель цикловой </a:t>
            </a:r>
          </a:p>
          <a:p>
            <a:pPr algn="r">
              <a:buNone/>
            </a:pPr>
            <a:r>
              <a:rPr lang="ru-RU" b="1" i="1" dirty="0" smtClean="0"/>
              <a:t>комиссии узких дисциплин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576064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Организация  процесса усвоения главного учебного материала на учебных занятиях преподавателями комиссии сестринского дела и манипуляционной техники</a:t>
            </a:r>
          </a:p>
          <a:p>
            <a:pPr algn="ctr">
              <a:buNone/>
            </a:pPr>
            <a:r>
              <a:rPr lang="ru-RU" sz="4000" b="1" i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            </a:t>
            </a:r>
          </a:p>
          <a:p>
            <a:pPr algn="ctr">
              <a:buNone/>
            </a:pPr>
            <a:r>
              <a:rPr lang="ru-RU" b="1" i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                        </a:t>
            </a:r>
            <a:r>
              <a:rPr lang="ru-RU" b="1" i="1" dirty="0" err="1" smtClean="0"/>
              <a:t>Карпеченко</a:t>
            </a:r>
            <a:r>
              <a:rPr lang="ru-RU" b="1" i="1" dirty="0" smtClean="0"/>
              <a:t> В.М.,</a:t>
            </a:r>
          </a:p>
          <a:p>
            <a:pPr algn="ctr">
              <a:buNone/>
            </a:pPr>
            <a:r>
              <a:rPr lang="ru-RU" b="1" i="1" dirty="0" smtClean="0"/>
              <a:t>                                председатель цикловой </a:t>
            </a:r>
          </a:p>
          <a:p>
            <a:pPr algn="ctr">
              <a:buNone/>
            </a:pPr>
            <a:r>
              <a:rPr lang="ru-RU" b="1" i="1" dirty="0" smtClean="0"/>
              <a:t>                                       комиссии сестринского дела</a:t>
            </a:r>
          </a:p>
          <a:p>
            <a:pPr algn="r">
              <a:buNone/>
            </a:pPr>
            <a:r>
              <a:rPr lang="ru-RU" b="1" i="1" dirty="0" smtClean="0"/>
              <a:t> и манипуляционной техники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pPr algn="ctr">
              <a:buNone/>
            </a:pPr>
            <a:endParaRPr lang="ru-RU" sz="3600" b="1" dirty="0" smtClean="0">
              <a:ln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СПОСОБ ОБУЧЕНИЯ И УСВОЕНИЯ ИНФОРМАЦИИ, </a:t>
            </a:r>
            <a:endParaRPr lang="ru-RU" sz="400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СОДЕРЖАЩЕЙСЯ В УЧЕБНОМ МАТЕРИАЛЕ ИЛИ ЛЮБОМ ТЕКСТЕ</a:t>
            </a:r>
            <a:endParaRPr lang="ru-RU" sz="4000" dirty="0" smtClean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Задачей данного изобретения </a:t>
            </a:r>
            <a:r>
              <a:rPr lang="ru-RU" sz="3200" b="1" dirty="0" smtClean="0"/>
              <a:t>является повышение эффективности обучения за счет повышения степени усвоения информации при любых учебных условиях:</a:t>
            </a:r>
          </a:p>
          <a:p>
            <a:r>
              <a:rPr lang="ru-RU" sz="3200" b="1" dirty="0" smtClean="0"/>
              <a:t> при работе с учебными текстами на занятиях,</a:t>
            </a:r>
          </a:p>
          <a:p>
            <a:r>
              <a:rPr lang="ru-RU" sz="3200" b="1" dirty="0" smtClean="0"/>
              <a:t> в процессе самообразования (самостоятельной работы);</a:t>
            </a:r>
          </a:p>
          <a:p>
            <a:r>
              <a:rPr lang="ru-RU" sz="3200" b="1" dirty="0" smtClean="0"/>
              <a:t> при обучении по печатным изданиям, на основе </a:t>
            </a:r>
            <a:r>
              <a:rPr lang="ru-RU" sz="3200" b="1" dirty="0" err="1" smtClean="0"/>
              <a:t>ИКТ-технологий</a:t>
            </a:r>
            <a:r>
              <a:rPr lang="ru-RU" sz="3200" b="1" dirty="0" smtClean="0"/>
              <a:t> с </a:t>
            </a:r>
            <a:r>
              <a:rPr lang="ru-RU" sz="3200" b="1" dirty="0" err="1" smtClean="0"/>
              <a:t>использо</a:t>
            </a:r>
            <a:r>
              <a:rPr lang="ru-RU" sz="3200" b="1" dirty="0" smtClean="0"/>
              <a:t>  </a:t>
            </a:r>
            <a:r>
              <a:rPr lang="ru-RU" sz="3200" b="1" dirty="0" err="1" smtClean="0"/>
              <a:t>ва-нием</a:t>
            </a:r>
            <a:r>
              <a:rPr lang="ru-RU" sz="3200" b="1" dirty="0" smtClean="0"/>
              <a:t> электронных учебных пособий.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824</TotalTime>
  <Words>1221</Words>
  <Application>Microsoft Office PowerPoint</Application>
  <PresentationFormat>Экран (4:3)</PresentationFormat>
  <Paragraphs>201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 </vt:lpstr>
      <vt:lpstr>Слайд 2</vt:lpstr>
      <vt:lpstr>Слайд 3</vt:lpstr>
      <vt:lpstr>Слайд 4</vt:lpstr>
      <vt:lpstr>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преимущества данного способа</vt:lpstr>
      <vt:lpstr>ВЫВОДЫ</vt:lpstr>
      <vt:lpstr>Слайд 21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Metod Prepod</dc:creator>
  <cp:lastModifiedBy>Uzers</cp:lastModifiedBy>
  <cp:revision>50</cp:revision>
  <dcterms:created xsi:type="dcterms:W3CDTF">2014-12-22T08:02:50Z</dcterms:created>
  <dcterms:modified xsi:type="dcterms:W3CDTF">2022-06-21T11:14:58Z</dcterms:modified>
</cp:coreProperties>
</file>